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86" r:id="rId12"/>
    <p:sldId id="278" r:id="rId13"/>
    <p:sldId id="279" r:id="rId14"/>
    <p:sldId id="287" r:id="rId15"/>
    <p:sldId id="285" r:id="rId16"/>
    <p:sldId id="288" r:id="rId17"/>
    <p:sldId id="280" r:id="rId18"/>
    <p:sldId id="281" r:id="rId19"/>
    <p:sldId id="282" r:id="rId20"/>
    <p:sldId id="265" r:id="rId21"/>
    <p:sldId id="283" r:id="rId22"/>
    <p:sldId id="268" r:id="rId23"/>
    <p:sldId id="269" r:id="rId24"/>
    <p:sldId id="270" r:id="rId25"/>
    <p:sldId id="284" r:id="rId26"/>
    <p:sldId id="275" r:id="rId27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984"/>
    <a:srgbClr val="152757"/>
    <a:srgbClr val="0F1B39"/>
    <a:srgbClr val="5B0806"/>
    <a:srgbClr val="FFFFFF"/>
    <a:srgbClr val="FAA579"/>
    <a:srgbClr val="FF6C42"/>
    <a:srgbClr val="003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55"/>
  </p:normalViewPr>
  <p:slideViewPr>
    <p:cSldViewPr snapToGrid="0" snapToObjects="1">
      <p:cViewPr varScale="1">
        <p:scale>
          <a:sx n="117" d="100"/>
          <a:sy n="117" d="100"/>
        </p:scale>
        <p:origin x="4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05F28-0284-654C-8A12-1B0FCF4A6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DE62B-7E12-8642-917A-8169B5202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A89E4-74F2-A543-A1FC-B59F2DFCF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1F3B-F335-0646-BD98-4C48BA332C65}" type="datetimeFigureOut">
              <a:rPr lang="en-IT" smtClean="0"/>
              <a:t>02/04/26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0B0F1-03F5-9C4F-8D4D-5C47365B3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D75B3-614C-9A4F-BDD6-FE49ACC53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18CB-D7EC-0C48-AF3F-2FD1D63F044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2251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9B547-C481-054E-9099-055318C11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205CF6-C9DC-9C46-AB9A-278DB0249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29537-5D56-3F41-9964-2A61B4421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1F3B-F335-0646-BD98-4C48BA332C65}" type="datetimeFigureOut">
              <a:rPr lang="en-IT" smtClean="0"/>
              <a:t>02/04/26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49946-04F8-D741-8E06-EA31A6E62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A0560-D67F-FB45-8D73-AA412CE95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18CB-D7EC-0C48-AF3F-2FD1D63F044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9403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2AEC0E-CB34-A743-83A6-54EC96D7E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4243EE-D75D-9F4C-92F7-8E087797C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35D59-96C1-A844-B21B-1E67A0E03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1F3B-F335-0646-BD98-4C48BA332C65}" type="datetimeFigureOut">
              <a:rPr lang="en-IT" smtClean="0"/>
              <a:t>02/04/26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AA511-7CF5-AE4F-923F-4E63E700F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E38B0-ABB5-F941-9131-02CE3713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18CB-D7EC-0C48-AF3F-2FD1D63F044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73567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EFF77-BF64-1B44-9BAD-C5CE18E78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41E23-612A-A547-8B48-4853FFBE1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8BF9B-D2B0-EF43-A77F-A9AC7E104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1F3B-F335-0646-BD98-4C48BA332C65}" type="datetimeFigureOut">
              <a:rPr lang="en-IT" smtClean="0"/>
              <a:t>02/04/26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0DD23-31CD-FD44-89E2-C46BE3B4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88C51-77D1-F541-AF80-86E77830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18CB-D7EC-0C48-AF3F-2FD1D63F044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43009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38DE6-944C-264E-8999-705A229F7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02AE2-D3D5-834E-84DD-4CB1ED965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B7E80-F1D5-214F-960D-EC8379F0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1F3B-F335-0646-BD98-4C48BA332C65}" type="datetimeFigureOut">
              <a:rPr lang="en-IT" smtClean="0"/>
              <a:t>02/04/26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5C557-34C4-A34E-9011-B4074E80D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59547-FF6B-7940-A324-FAFA047DC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18CB-D7EC-0C48-AF3F-2FD1D63F044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88504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2914D-6857-7347-A9DE-9C45D7F5F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7572A-8EE3-E240-BF18-3456F5D77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1BDD0-5B76-9E4D-9E12-1598A4FEB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2CEBD1-EB7D-4E49-86BA-F51EA7E0C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1F3B-F335-0646-BD98-4C48BA332C65}" type="datetimeFigureOut">
              <a:rPr lang="en-IT" smtClean="0"/>
              <a:t>02/04/26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08B613-612B-6142-811E-A02777B45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72DFD-8CEF-CE4D-9E8F-B9ADCEC86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18CB-D7EC-0C48-AF3F-2FD1D63F044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116434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B67C2-962F-BE40-9215-6E801DF0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348F2-18C9-6341-A8FE-701D18EAE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96EF9-8480-934E-AAAB-62D9E8E94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0813C-3BEC-134C-A5E7-908039F4B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1C3191-F04D-9A4A-9AF7-62244EC783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4FB8BF-6A02-254F-840C-1864AE321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1F3B-F335-0646-BD98-4C48BA332C65}" type="datetimeFigureOut">
              <a:rPr lang="en-IT" smtClean="0"/>
              <a:t>02/04/26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0604E3-47FF-F64D-9EBB-875B206EA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ED51F4-3270-F54E-B1CC-6D747273C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18CB-D7EC-0C48-AF3F-2FD1D63F044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46328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53888-AD32-F24E-A307-C013794DC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172122-C12C-734E-90F1-4D7231A6A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1F3B-F335-0646-BD98-4C48BA332C65}" type="datetimeFigureOut">
              <a:rPr lang="en-IT" smtClean="0"/>
              <a:t>02/04/26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8C7C3E-2B72-FD40-AE08-76C6317A4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9F297A-6494-5046-915D-A4CC64C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18CB-D7EC-0C48-AF3F-2FD1D63F044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5322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44DCE0-67AB-974B-A516-4564769F5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1F3B-F335-0646-BD98-4C48BA332C65}" type="datetimeFigureOut">
              <a:rPr lang="en-IT" smtClean="0"/>
              <a:t>02/04/26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B1A07D-589B-2C48-AAFD-C42B161F9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0BE34-B7E0-F44F-A1CC-DC0D8234F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18CB-D7EC-0C48-AF3F-2FD1D63F044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414241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133FD-006F-B04D-925D-6592B73D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910B1-9BAD-5949-B8EF-1ABEA5FDE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C4792-4FBA-294D-B37B-E16642E4A9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69939-FB07-0D4D-B73E-B4AF813C4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1F3B-F335-0646-BD98-4C48BA332C65}" type="datetimeFigureOut">
              <a:rPr lang="en-IT" smtClean="0"/>
              <a:t>02/04/26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8BABF1-AA40-C845-9D29-998E84DC2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0D142-D3E1-634C-9A57-92EFBB40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18CB-D7EC-0C48-AF3F-2FD1D63F044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910799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5304-6A64-B545-A621-683C6E79E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8386FE-5351-3341-9B06-268CE587EF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588D23-6929-8148-8941-ED3BE2811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D8DB7-7F62-1847-9309-9432BC25A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1F3B-F335-0646-BD98-4C48BA332C65}" type="datetimeFigureOut">
              <a:rPr lang="en-IT" smtClean="0"/>
              <a:t>02/04/26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9ACBD-B18E-5F45-8227-B825ED195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FB0D9-1BF3-4F40-8FC9-2A03D93CC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18CB-D7EC-0C48-AF3F-2FD1D63F044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2215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640852-CF2F-E040-83F5-8193D2879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C2B10-C99B-4E4F-8AB1-EE0278910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B1265-5712-9340-8CE1-942BC60145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D1F3B-F335-0646-BD98-4C48BA332C65}" type="datetimeFigureOut">
              <a:rPr lang="en-IT" smtClean="0"/>
              <a:t>02/04/26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5B0E3-E7D0-8B46-B975-E97B35C5A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43755-2D62-E14E-A05D-EABCC2827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E18CB-D7EC-0C48-AF3F-2FD1D63F044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11684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FF8EFD5-273D-AB45-A94D-1FF7B9D0C2CC}"/>
              </a:ext>
            </a:extLst>
          </p:cNvPr>
          <p:cNvSpPr/>
          <p:nvPr/>
        </p:nvSpPr>
        <p:spPr>
          <a:xfrm>
            <a:off x="1474851" y="1659209"/>
            <a:ext cx="9252857" cy="2656114"/>
          </a:xfrm>
          <a:prstGeom prst="roundRect">
            <a:avLst/>
          </a:prstGeom>
          <a:solidFill>
            <a:srgbClr val="5B0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B1CBE0E-E184-F84D-93A9-818803E87556}"/>
              </a:ext>
            </a:extLst>
          </p:cNvPr>
          <p:cNvSpPr/>
          <p:nvPr/>
        </p:nvSpPr>
        <p:spPr>
          <a:xfrm>
            <a:off x="1959265" y="4598349"/>
            <a:ext cx="8284029" cy="1502229"/>
          </a:xfrm>
          <a:prstGeom prst="round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9BC51-9779-DA45-931A-5CE5556EC896}"/>
              </a:ext>
            </a:extLst>
          </p:cNvPr>
          <p:cNvSpPr txBox="1"/>
          <p:nvPr/>
        </p:nvSpPr>
        <p:spPr>
          <a:xfrm>
            <a:off x="1545770" y="2510212"/>
            <a:ext cx="9100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0"/>
              </a:spcBef>
            </a:pPr>
            <a:r>
              <a:rPr lang="en-GB" sz="2800" dirty="0">
                <a:solidFill>
                  <a:schemeClr val="bg1"/>
                </a:solidFill>
                <a:effectLst/>
                <a:latin typeface="Impact" panose="020B0806030902050204" pitchFamily="34" charset="0"/>
              </a:rPr>
              <a:t>QUANTITATIVE APPROACH ON TOURISM DYNAMICS IN LIGHT OF CLIMATE CHANGE AND EXTREME WEATHER EVENTS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90F39A-3E00-7043-A714-1834F716C187}"/>
              </a:ext>
            </a:extLst>
          </p:cNvPr>
          <p:cNvSpPr txBox="1"/>
          <p:nvPr/>
        </p:nvSpPr>
        <p:spPr>
          <a:xfrm>
            <a:off x="2128157" y="4887798"/>
            <a:ext cx="7935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dirty="0">
                <a:solidFill>
                  <a:srgbClr val="5B0806"/>
                </a:solidFill>
                <a:latin typeface="Century" panose="02040604050505020304" pitchFamily="18" charset="0"/>
              </a:rPr>
              <a:t>Nguyen Thanh Thanh Duong</a:t>
            </a:r>
          </a:p>
          <a:p>
            <a:pPr algn="ctr"/>
            <a:r>
              <a:rPr lang="en-IT" dirty="0">
                <a:solidFill>
                  <a:srgbClr val="5B0806"/>
                </a:solidFill>
                <a:latin typeface="Century" panose="02040604050505020304" pitchFamily="18" charset="0"/>
              </a:rPr>
              <a:t>Public Governance, Management and Policy</a:t>
            </a:r>
          </a:p>
          <a:p>
            <a:pPr algn="ctr"/>
            <a:r>
              <a:rPr lang="en-IT" dirty="0">
                <a:solidFill>
                  <a:srgbClr val="5B0806"/>
                </a:solidFill>
                <a:latin typeface="Century" panose="02040604050505020304" pitchFamily="18" charset="0"/>
              </a:rPr>
              <a:t>Department of Statistical Sciences “Paolo Fortunati”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7ACD5E-D854-5E4C-BEBF-C4A10E268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153" y="690301"/>
            <a:ext cx="1193800" cy="477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967803-95F5-AF4B-85F2-60402E7B6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653" y="227620"/>
            <a:ext cx="1126324" cy="12061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38836D-75DB-084C-BE0C-350AA904F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5453" y="382961"/>
            <a:ext cx="59690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04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0F9F74-93FD-2B41-9EA6-68D255FBDE45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5B0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4E7BBE-26F9-C64E-A7CA-03F4898C3B0F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0F1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BEC7826-5284-014B-B0DA-73007EB4D83C}"/>
              </a:ext>
            </a:extLst>
          </p:cNvPr>
          <p:cNvSpPr/>
          <p:nvPr/>
        </p:nvSpPr>
        <p:spPr>
          <a:xfrm>
            <a:off x="8654143" y="511629"/>
            <a:ext cx="3135086" cy="2481942"/>
          </a:xfrm>
          <a:prstGeom prst="ellipse">
            <a:avLst/>
          </a:prstGeom>
          <a:solidFill>
            <a:srgbClr val="FAA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3800" dirty="0">
                <a:solidFill>
                  <a:srgbClr val="5B0806"/>
                </a:solidFill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8D48D0-9194-114F-934C-0154308E08DA}"/>
              </a:ext>
            </a:extLst>
          </p:cNvPr>
          <p:cNvSpPr/>
          <p:nvPr/>
        </p:nvSpPr>
        <p:spPr>
          <a:xfrm>
            <a:off x="348343" y="3902529"/>
            <a:ext cx="3135086" cy="24819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3800" dirty="0">
                <a:solidFill>
                  <a:srgbClr val="0F1B39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83089A-5BFE-9B45-98B3-E7348F760FF9}"/>
              </a:ext>
            </a:extLst>
          </p:cNvPr>
          <p:cNvSpPr txBox="1"/>
          <p:nvPr/>
        </p:nvSpPr>
        <p:spPr>
          <a:xfrm>
            <a:off x="682172" y="621539"/>
            <a:ext cx="7569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>
                <a:solidFill>
                  <a:srgbClr val="FAA579"/>
                </a:solidFill>
                <a:latin typeface="Century" panose="02040604050505020304" pitchFamily="18" charset="0"/>
              </a:rPr>
              <a:t>Augumented Dickey-Fuller (ADF) Test to check the </a:t>
            </a:r>
            <a:r>
              <a:rPr lang="en-IT" b="1" dirty="0">
                <a:solidFill>
                  <a:srgbClr val="FAA579"/>
                </a:solidFill>
                <a:latin typeface="Century" panose="02040604050505020304" pitchFamily="18" charset="0"/>
              </a:rPr>
              <a:t>stationary</a:t>
            </a:r>
            <a:r>
              <a:rPr lang="en-IT" dirty="0">
                <a:solidFill>
                  <a:srgbClr val="FAA579"/>
                </a:solidFill>
                <a:latin typeface="Century" panose="02040604050505020304" pitchFamily="18" charset="0"/>
              </a:rPr>
              <a:t> of Domestic Overnight Stays and Economic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sz="1800" b="1" dirty="0">
                <a:solidFill>
                  <a:srgbClr val="FFFFFF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Data Aggregation and Interpolation</a:t>
            </a:r>
            <a:r>
              <a:rPr lang="en-IT" sz="1800" dirty="0">
                <a:solidFill>
                  <a:srgbClr val="FFFFFF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 for economic data preparation.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sz="1800" b="1" dirty="0">
                <a:solidFill>
                  <a:srgbClr val="FFFFFF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EOF (Empirical Orthogonal Functions)</a:t>
            </a:r>
            <a:r>
              <a:rPr lang="en-IT" sz="1800" dirty="0">
                <a:solidFill>
                  <a:srgbClr val="FFFFFF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 and </a:t>
            </a:r>
            <a:r>
              <a:rPr lang="en-IT" sz="1800" b="1" dirty="0">
                <a:solidFill>
                  <a:srgbClr val="FFFFFF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data aggregation using CDO (Climate Data Operators)</a:t>
            </a:r>
            <a:r>
              <a:rPr lang="en-IT" sz="1800" dirty="0">
                <a:solidFill>
                  <a:srgbClr val="FFFFFF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 for climate data preparation.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sz="1800" b="1" dirty="0">
                <a:solidFill>
                  <a:srgbClr val="FAA57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OLS (Ordinary Least Squares) Stepwise Variable Selection</a:t>
            </a:r>
            <a:r>
              <a:rPr lang="en-IT" sz="1800" dirty="0">
                <a:solidFill>
                  <a:srgbClr val="FAA57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for selecting climate variables.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sz="1800" b="1" dirty="0">
                <a:solidFill>
                  <a:srgbClr val="FAA57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Linear Regression</a:t>
            </a:r>
            <a:r>
              <a:rPr lang="en-IT" sz="1800" dirty="0">
                <a:solidFill>
                  <a:srgbClr val="FAA57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for the final model estimation.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T" sz="1800" dirty="0">
              <a:solidFill>
                <a:srgbClr val="FAA579"/>
              </a:solidFill>
              <a:effectLst/>
              <a:latin typeface="Century" panose="020406040505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41075C-C143-2A45-9182-87B42620D0C3}"/>
              </a:ext>
            </a:extLst>
          </p:cNvPr>
          <p:cNvSpPr txBox="1"/>
          <p:nvPr/>
        </p:nvSpPr>
        <p:spPr>
          <a:xfrm>
            <a:off x="3831772" y="4050539"/>
            <a:ext cx="756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SzPts val="1000"/>
              <a:buFont typeface="Arial" panose="020B0604020202020204" pitchFamily="34" charset="0"/>
              <a:buChar char="•"/>
            </a:pPr>
            <a:r>
              <a:rPr lang="en-IT" sz="18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Hebrew" pitchFamily="2" charset="-79"/>
                <a:cs typeface="Arial Hebrew" pitchFamily="2" charset="-79"/>
              </a:rPr>
              <a:t>Applied </a:t>
            </a:r>
            <a:r>
              <a:rPr lang="en-IT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Hebrew" pitchFamily="2" charset="-79"/>
                <a:cs typeface="Arial Hebrew" pitchFamily="2" charset="-79"/>
              </a:rPr>
              <a:t>bias correction</a:t>
            </a:r>
            <a:r>
              <a:rPr lang="en-IT" sz="18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Hebrew" pitchFamily="2" charset="-79"/>
                <a:cs typeface="Arial Hebrew" pitchFamily="2" charset="-79"/>
              </a:rPr>
              <a:t> using historical and ERA-5 reanalysis data.</a:t>
            </a:r>
          </a:p>
          <a:p>
            <a:pPr marL="285750" lvl="0" indent="-285750">
              <a:buSzPts val="1000"/>
              <a:buFont typeface="Arial" panose="020B0604020202020204" pitchFamily="34" charset="0"/>
              <a:buChar char="•"/>
            </a:pPr>
            <a:r>
              <a:rPr lang="en-IT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Hebrew" pitchFamily="2" charset="-79"/>
                <a:cs typeface="Arial Hebrew" pitchFamily="2" charset="-79"/>
              </a:rPr>
              <a:t>Implemented </a:t>
            </a:r>
            <a:r>
              <a:rPr lang="en-IT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Hebrew" pitchFamily="2" charset="-79"/>
                <a:cs typeface="Arial Hebrew" pitchFamily="2" charset="-79"/>
              </a:rPr>
              <a:t>fixed-coefficient</a:t>
            </a:r>
            <a:r>
              <a:rPr lang="en-IT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Hebrew" pitchFamily="2" charset="-79"/>
                <a:cs typeface="Arial Hebrew" pitchFamily="2" charset="-79"/>
              </a:rPr>
              <a:t> models from the 1st study to forecast domestic overnight stays’ growth rates using the bias-corrected values of climate projections.</a:t>
            </a:r>
            <a:endParaRPr lang="en-GB" dirty="0">
              <a:solidFill>
                <a:schemeClr val="accent1">
                  <a:lumMod val="40000"/>
                  <a:lumOff val="60000"/>
                </a:schemeClr>
              </a:solidFill>
              <a:latin typeface="Arial Hebrew" pitchFamily="2" charset="-79"/>
              <a:cs typeface="Arial Hebrew" pitchFamily="2" charset="-79"/>
            </a:endParaRPr>
          </a:p>
          <a:p>
            <a:pPr marL="285750" lvl="0" indent="-285750">
              <a:buSzPts val="1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Hebrew" pitchFamily="2" charset="-79"/>
                <a:cs typeface="Arial Hebrew" pitchFamily="2" charset="-79"/>
              </a:rPr>
              <a:t>Calculated the projection values for summer (JJA); winter (DJF) and spring (MAM) in both RCP 4.5 and RCP 8.5.</a:t>
            </a:r>
          </a:p>
          <a:p>
            <a:pPr marL="285750" indent="-285750">
              <a:buSzPts val="1000"/>
              <a:buFont typeface="Arial" panose="020B0604020202020204" pitchFamily="34" charset="0"/>
              <a:buChar char="•"/>
            </a:pPr>
            <a:r>
              <a:rPr lang="en-IT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Hebrew" pitchFamily="2" charset="-79"/>
                <a:cs typeface="Arial Hebrew" pitchFamily="2" charset="-79"/>
              </a:rPr>
              <a:t>Conducted </a:t>
            </a:r>
            <a:r>
              <a:rPr lang="en-IT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Hebrew" pitchFamily="2" charset="-79"/>
                <a:cs typeface="Arial Hebrew" pitchFamily="2" charset="-79"/>
              </a:rPr>
              <a:t>ensemble analysis </a:t>
            </a:r>
            <a:r>
              <a:rPr lang="en-IT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Hebrew" pitchFamily="2" charset="-79"/>
                <a:cs typeface="Arial Hebrew" pitchFamily="2" charset="-79"/>
              </a:rPr>
              <a:t>using median values from all 22 models</a:t>
            </a:r>
            <a:endParaRPr lang="en-GB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0">
              <a:buSzPts val="1000"/>
            </a:pPr>
            <a:endParaRPr lang="en-IT" sz="1800" dirty="0">
              <a:latin typeface="Arial Hebrew" pitchFamily="2" charset="-79"/>
              <a:cs typeface="Arial Hebrew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4701351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6FABFC-FE61-F443-95DB-EB76CB425389}"/>
              </a:ext>
            </a:extLst>
          </p:cNvPr>
          <p:cNvSpPr/>
          <p:nvPr/>
        </p:nvSpPr>
        <p:spPr>
          <a:xfrm>
            <a:off x="-97971" y="-87086"/>
            <a:ext cx="12366171" cy="2503715"/>
          </a:xfrm>
          <a:prstGeom prst="rect">
            <a:avLst/>
          </a:prstGeom>
          <a:solidFill>
            <a:srgbClr val="0F1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ECA044-4667-CA46-8160-42E4E20C9357}"/>
              </a:ext>
            </a:extLst>
          </p:cNvPr>
          <p:cNvSpPr/>
          <p:nvPr/>
        </p:nvSpPr>
        <p:spPr>
          <a:xfrm>
            <a:off x="-97971" y="2416629"/>
            <a:ext cx="12366171" cy="2340429"/>
          </a:xfrm>
          <a:prstGeom prst="rect">
            <a:avLst/>
          </a:prstGeom>
          <a:solidFill>
            <a:srgbClr val="152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87203B-BB83-3C4F-B414-331CF1ECC5F1}"/>
              </a:ext>
            </a:extLst>
          </p:cNvPr>
          <p:cNvSpPr/>
          <p:nvPr/>
        </p:nvSpPr>
        <p:spPr>
          <a:xfrm>
            <a:off x="-97971" y="4680856"/>
            <a:ext cx="12366171" cy="2340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22B069-88BA-9D4F-AF1E-C743BB067C02}"/>
              </a:ext>
            </a:extLst>
          </p:cNvPr>
          <p:cNvSpPr/>
          <p:nvPr/>
        </p:nvSpPr>
        <p:spPr>
          <a:xfrm>
            <a:off x="484411" y="136072"/>
            <a:ext cx="2296886" cy="2057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7" name="Graphic 6" descr="Lightning">
            <a:extLst>
              <a:ext uri="{FF2B5EF4-FFF2-40B4-BE49-F238E27FC236}">
                <a16:creationId xmlns:a16="http://schemas.microsoft.com/office/drawing/2014/main" id="{1AE2E1AE-5B8E-D849-AC1E-C6903BCB9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315" y="535215"/>
            <a:ext cx="1384300" cy="13843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A17FCAB-0875-B141-94FB-A4E30D9DD1F7}"/>
              </a:ext>
            </a:extLst>
          </p:cNvPr>
          <p:cNvSpPr/>
          <p:nvPr/>
        </p:nvSpPr>
        <p:spPr>
          <a:xfrm>
            <a:off x="484411" y="2511878"/>
            <a:ext cx="2296886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9" name="Graphic 8" descr="Leaf">
            <a:extLst>
              <a:ext uri="{FF2B5EF4-FFF2-40B4-BE49-F238E27FC236}">
                <a16:creationId xmlns:a16="http://schemas.microsoft.com/office/drawing/2014/main" id="{0B03F645-D796-1F47-8ED1-5F797BD103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4354" y="2796721"/>
            <a:ext cx="1404260" cy="140426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91714CB-D772-7C4A-BE01-2D2F8E0202C5}"/>
              </a:ext>
            </a:extLst>
          </p:cNvPr>
          <p:cNvSpPr/>
          <p:nvPr/>
        </p:nvSpPr>
        <p:spPr>
          <a:xfrm>
            <a:off x="484411" y="4740730"/>
            <a:ext cx="2296886" cy="2057400"/>
          </a:xfrm>
          <a:prstGeom prst="ellipse">
            <a:avLst/>
          </a:prstGeom>
          <a:solidFill>
            <a:srgbClr val="0F1B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1" name="Graphic 10" descr="Coins">
            <a:extLst>
              <a:ext uri="{FF2B5EF4-FFF2-40B4-BE49-F238E27FC236}">
                <a16:creationId xmlns:a16="http://schemas.microsoft.com/office/drawing/2014/main" id="{243B60C5-8D1D-EE41-9207-FFB5949FEA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2238" y="5139873"/>
            <a:ext cx="1244600" cy="1244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EF2A01-E47B-6041-877D-EB55A3BB60F3}"/>
              </a:ext>
            </a:extLst>
          </p:cNvPr>
          <p:cNvSpPr txBox="1"/>
          <p:nvPr/>
        </p:nvSpPr>
        <p:spPr>
          <a:xfrm>
            <a:off x="3062512" y="703499"/>
            <a:ext cx="8175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T" b="1" dirty="0">
                <a:solidFill>
                  <a:schemeClr val="bg1"/>
                </a:solidFill>
                <a:latin typeface="Arial Hebrew" pitchFamily="2" charset="-79"/>
                <a:cs typeface="Arial Hebrew" pitchFamily="2" charset="-79"/>
              </a:rPr>
              <a:t>In the final models, there was no effects of extreme events on domestic overnight stays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0D7296-9CB2-AB4D-BA6D-95BF2EA41C84}"/>
              </a:ext>
            </a:extLst>
          </p:cNvPr>
          <p:cNvSpPr txBox="1"/>
          <p:nvPr/>
        </p:nvSpPr>
        <p:spPr>
          <a:xfrm>
            <a:off x="3165929" y="3355912"/>
            <a:ext cx="807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T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Hebrew" pitchFamily="2" charset="-79"/>
                <a:cs typeface="Arial Hebrew" pitchFamily="2" charset="-79"/>
              </a:rPr>
              <a:t>Three models has been established for spring, summer, and winter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600092-96E8-E543-AA8C-F4E8E212D4D3}"/>
              </a:ext>
            </a:extLst>
          </p:cNvPr>
          <p:cNvSpPr txBox="1"/>
          <p:nvPr/>
        </p:nvSpPr>
        <p:spPr>
          <a:xfrm>
            <a:off x="3165930" y="5476885"/>
            <a:ext cx="8541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T" b="1" dirty="0">
                <a:solidFill>
                  <a:srgbClr val="0F1B39"/>
                </a:solidFill>
                <a:latin typeface="Arial Hebrew" pitchFamily="2" charset="-79"/>
                <a:cs typeface="Arial Hebrew" pitchFamily="2" charset="-79"/>
              </a:rPr>
              <a:t>Regarding economic side, GDP has impacted most of the season, meanwhile exchange rate was significant for the overnight stays in summer and winter </a:t>
            </a:r>
          </a:p>
        </p:txBody>
      </p:sp>
    </p:spTree>
    <p:extLst>
      <p:ext uri="{BB962C8B-B14F-4D97-AF65-F5344CB8AC3E}">
        <p14:creationId xmlns:p14="http://schemas.microsoft.com/office/powerpoint/2010/main" val="327387426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9B1FB1-7E90-E24F-A278-B875B947558C}"/>
              </a:ext>
            </a:extLst>
          </p:cNvPr>
          <p:cNvSpPr/>
          <p:nvPr/>
        </p:nvSpPr>
        <p:spPr>
          <a:xfrm>
            <a:off x="-76200" y="751114"/>
            <a:ext cx="2819400" cy="6117772"/>
          </a:xfrm>
          <a:prstGeom prst="rect">
            <a:avLst/>
          </a:prstGeom>
          <a:solidFill>
            <a:srgbClr val="0F1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108DB5-5E13-034D-B598-55261702C34B}"/>
              </a:ext>
            </a:extLst>
          </p:cNvPr>
          <p:cNvSpPr txBox="1"/>
          <p:nvPr/>
        </p:nvSpPr>
        <p:spPr>
          <a:xfrm>
            <a:off x="10036629" y="-145106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208092-04AA-7241-A8CE-E589D25AFACE}"/>
              </a:ext>
            </a:extLst>
          </p:cNvPr>
          <p:cNvSpPr txBox="1"/>
          <p:nvPr/>
        </p:nvSpPr>
        <p:spPr>
          <a:xfrm>
            <a:off x="0" y="4085772"/>
            <a:ext cx="24710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4400" dirty="0">
                <a:solidFill>
                  <a:schemeClr val="bg1"/>
                </a:solidFill>
                <a:latin typeface="Impact" panose="020B0806030902050204" pitchFamily="34" charset="0"/>
              </a:rPr>
              <a:t>Historical Analysis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2F2363D-1FCA-7141-955A-1FAF9FD3A0F4}"/>
              </a:ext>
            </a:extLst>
          </p:cNvPr>
          <p:cNvSpPr/>
          <p:nvPr/>
        </p:nvSpPr>
        <p:spPr>
          <a:xfrm>
            <a:off x="8172450" y="5448598"/>
            <a:ext cx="3728357" cy="451459"/>
          </a:xfrm>
          <a:prstGeom prst="roundRect">
            <a:avLst/>
          </a:prstGeom>
          <a:noFill/>
          <a:ln w="57150">
            <a:solidFill>
              <a:srgbClr val="0F1B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C0BBC1-AB2D-A943-801B-5C6E1134DCD6}"/>
              </a:ext>
            </a:extLst>
          </p:cNvPr>
          <p:cNvSpPr txBox="1"/>
          <p:nvPr/>
        </p:nvSpPr>
        <p:spPr>
          <a:xfrm>
            <a:off x="8144287" y="5520438"/>
            <a:ext cx="3578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200" dirty="0"/>
              <a:t>Regression results of Summer, Winter and Spring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BDBD8A-8FC1-9F4D-94A8-5577580E2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429" y="201442"/>
            <a:ext cx="3728356" cy="21036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505B0C-92C8-1C4E-AE8E-E9DA3B7E3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014" y="2305056"/>
            <a:ext cx="3657771" cy="13712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FAC29B-CEE8-CE41-9D6A-30B4A6997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377" y="3820886"/>
            <a:ext cx="3578503" cy="13712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0D1886-F6E5-0E47-A253-59E1607B9D8A}"/>
              </a:ext>
            </a:extLst>
          </p:cNvPr>
          <p:cNvSpPr txBox="1"/>
          <p:nvPr/>
        </p:nvSpPr>
        <p:spPr>
          <a:xfrm>
            <a:off x="3335111" y="996123"/>
            <a:ext cx="42454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GB" b="1" dirty="0">
                <a:solidFill>
                  <a:srgbClr val="0F1B39"/>
                </a:solidFill>
                <a:latin typeface="Arial Hebrew" pitchFamily="2" charset="-79"/>
                <a:cs typeface="Arial Hebrew" pitchFamily="2" charset="-79"/>
              </a:rPr>
              <a:t>Climate matters</a:t>
            </a:r>
            <a:r>
              <a:rPr lang="en-GB" dirty="0">
                <a:solidFill>
                  <a:srgbClr val="0F1B39"/>
                </a:solidFill>
                <a:latin typeface="Arial Hebrew" pitchFamily="2" charset="-79"/>
                <a:cs typeface="Arial Hebrew" pitchFamily="2" charset="-79"/>
              </a:rPr>
              <a:t>: Temperature, precipitation, and solar radiation significantly affect domestic tourism, with seasonal and regional variation</a:t>
            </a:r>
          </a:p>
          <a:p>
            <a:pPr marL="342900" indent="-342900" algn="l">
              <a:buFont typeface="+mj-lt"/>
              <a:buAutoNum type="arabicPeriod"/>
            </a:pPr>
            <a:endParaRPr lang="en-GB" dirty="0">
              <a:solidFill>
                <a:srgbClr val="0F1B39"/>
              </a:solidFill>
              <a:latin typeface="Arial Hebrew" pitchFamily="2" charset="-79"/>
              <a:cs typeface="Arial Hebrew" pitchFamily="2" charset="-79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GB" b="1" dirty="0">
                <a:solidFill>
                  <a:srgbClr val="0F1B39"/>
                </a:solidFill>
                <a:latin typeface="Arial Hebrew" pitchFamily="2" charset="-79"/>
                <a:cs typeface="Arial Hebrew" pitchFamily="2" charset="-79"/>
              </a:rPr>
              <a:t>Nonlinear effects</a:t>
            </a:r>
            <a:r>
              <a:rPr lang="en-GB" dirty="0">
                <a:solidFill>
                  <a:srgbClr val="0F1B39"/>
                </a:solidFill>
                <a:latin typeface="Arial Hebrew" pitchFamily="2" charset="-79"/>
                <a:cs typeface="Arial Hebrew" pitchFamily="2" charset="-79"/>
              </a:rPr>
              <a:t>: Extreme heat reduces summer demand; U-shaped effects in winter and spring</a:t>
            </a:r>
          </a:p>
          <a:p>
            <a:pPr marL="342900" indent="-342900" algn="l">
              <a:buFont typeface="+mj-lt"/>
              <a:buAutoNum type="arabicPeriod"/>
            </a:pPr>
            <a:endParaRPr lang="en-GB" dirty="0">
              <a:solidFill>
                <a:srgbClr val="0F1B39"/>
              </a:solidFill>
              <a:latin typeface="Arial Hebrew" pitchFamily="2" charset="-79"/>
              <a:cs typeface="Arial Hebrew" pitchFamily="2" charset="-79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GB" b="1" dirty="0">
                <a:solidFill>
                  <a:srgbClr val="0F1B39"/>
                </a:solidFill>
                <a:latin typeface="Arial Hebrew" pitchFamily="2" charset="-79"/>
                <a:cs typeface="Arial Hebrew" pitchFamily="2" charset="-79"/>
              </a:rPr>
              <a:t>Lag structures</a:t>
            </a:r>
            <a:r>
              <a:rPr lang="en-GB" dirty="0">
                <a:solidFill>
                  <a:srgbClr val="0F1B39"/>
                </a:solidFill>
                <a:latin typeface="Arial Hebrew" pitchFamily="2" charset="-79"/>
                <a:cs typeface="Arial Hebrew" pitchFamily="2" charset="-79"/>
              </a:rPr>
              <a:t>: Booking decisions occur 1–2 seasons ahead (e.g., autumn climate influences winter travel)</a:t>
            </a:r>
          </a:p>
          <a:p>
            <a:pPr marL="342900" indent="-342900" algn="l">
              <a:buFont typeface="+mj-lt"/>
              <a:buAutoNum type="arabicPeriod"/>
            </a:pPr>
            <a:endParaRPr lang="en-GB" dirty="0">
              <a:solidFill>
                <a:srgbClr val="0F1B39"/>
              </a:solidFill>
              <a:latin typeface="Arial Hebrew" pitchFamily="2" charset="-79"/>
              <a:cs typeface="Arial Hebrew" pitchFamily="2" charset="-79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GB" b="1" dirty="0">
                <a:solidFill>
                  <a:srgbClr val="0F1B39"/>
                </a:solidFill>
                <a:latin typeface="Arial Hebrew" pitchFamily="2" charset="-79"/>
                <a:cs typeface="Arial Hebrew" pitchFamily="2" charset="-79"/>
              </a:rPr>
              <a:t>Economic drivers</a:t>
            </a:r>
            <a:r>
              <a:rPr lang="en-GB" dirty="0">
                <a:solidFill>
                  <a:srgbClr val="0F1B39"/>
                </a:solidFill>
                <a:latin typeface="Arial Hebrew" pitchFamily="2" charset="-79"/>
                <a:cs typeface="Arial Hebrew" pitchFamily="2" charset="-79"/>
              </a:rPr>
              <a:t>: GDP consistently positive; exchange rate significant for summer and winter</a:t>
            </a:r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96096050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9B1FB1-7E90-E24F-A278-B875B947558C}"/>
              </a:ext>
            </a:extLst>
          </p:cNvPr>
          <p:cNvSpPr/>
          <p:nvPr/>
        </p:nvSpPr>
        <p:spPr>
          <a:xfrm>
            <a:off x="9144000" y="-97971"/>
            <a:ext cx="3135086" cy="6085172"/>
          </a:xfrm>
          <a:prstGeom prst="rect">
            <a:avLst/>
          </a:prstGeom>
          <a:solidFill>
            <a:srgbClr val="0F1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641E38-F98C-C248-8E9F-9DBA3C4F592A}"/>
              </a:ext>
            </a:extLst>
          </p:cNvPr>
          <p:cNvSpPr txBox="1"/>
          <p:nvPr/>
        </p:nvSpPr>
        <p:spPr>
          <a:xfrm>
            <a:off x="9546771" y="4706256"/>
            <a:ext cx="247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3600" dirty="0">
                <a:solidFill>
                  <a:schemeClr val="bg1"/>
                </a:solidFill>
                <a:latin typeface="Impact" panose="020B0806030902050204" pitchFamily="34" charset="0"/>
              </a:rPr>
              <a:t>Forecasting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E5D310-B3E2-F849-9BC7-4DD45C56C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57" y="3253044"/>
            <a:ext cx="3441701" cy="23674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48072A-2479-1145-9E08-42BDF94BF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57" y="531845"/>
            <a:ext cx="3441701" cy="2402831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FCDD356-AFBA-884A-942F-08E5F718A60E}"/>
              </a:ext>
            </a:extLst>
          </p:cNvPr>
          <p:cNvSpPr/>
          <p:nvPr/>
        </p:nvSpPr>
        <p:spPr>
          <a:xfrm>
            <a:off x="510030" y="5951282"/>
            <a:ext cx="3728357" cy="533505"/>
          </a:xfrm>
          <a:prstGeom prst="roundRect">
            <a:avLst/>
          </a:prstGeom>
          <a:noFill/>
          <a:ln w="57150">
            <a:solidFill>
              <a:srgbClr val="0F1B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418E9B-B599-694F-8D72-CEDCBFBFABD3}"/>
              </a:ext>
            </a:extLst>
          </p:cNvPr>
          <p:cNvSpPr txBox="1"/>
          <p:nvPr/>
        </p:nvSpPr>
        <p:spPr>
          <a:xfrm>
            <a:off x="470982" y="5987201"/>
            <a:ext cx="3578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200" dirty="0"/>
              <a:t>Stimulated values of domestic overnight stays (Winter and Spring) in Italy under RCP 8.5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F4A9AC-EEEA-8841-B3F6-B48BA152EEBB}"/>
              </a:ext>
            </a:extLst>
          </p:cNvPr>
          <p:cNvSpPr txBox="1"/>
          <p:nvPr/>
        </p:nvSpPr>
        <p:spPr>
          <a:xfrm>
            <a:off x="4534916" y="1154452"/>
            <a:ext cx="42454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GB" b="1" dirty="0">
                <a:latin typeface="Arial Hebrew" pitchFamily="2" charset="-79"/>
                <a:cs typeface="Arial Hebrew" pitchFamily="2" charset="-79"/>
              </a:rPr>
              <a:t>Winter (RCP 4.5): </a:t>
            </a:r>
            <a:r>
              <a:rPr lang="en-GB" dirty="0">
                <a:latin typeface="Arial Hebrew" pitchFamily="2" charset="-79"/>
                <a:cs typeface="Arial Hebrew" pitchFamily="2" charset="-79"/>
              </a:rPr>
              <a:t>Warming reduces snow cover → fewer ski-related overnight stays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dirty="0">
                <a:latin typeface="Arial Hebrew" pitchFamily="2" charset="-79"/>
                <a:cs typeface="Arial Hebrew" pitchFamily="2" charset="-79"/>
              </a:rPr>
              <a:t>Winter (RCP 8.5): </a:t>
            </a:r>
            <a:r>
              <a:rPr lang="en-GB" dirty="0">
                <a:latin typeface="Arial Hebrew" pitchFamily="2" charset="-79"/>
                <a:cs typeface="Arial Hebrew" pitchFamily="2" charset="-79"/>
              </a:rPr>
              <a:t>Declines to 2079, then rebounds as industry adapts (new products: city tours, seaside tourism in winter)</a:t>
            </a:r>
          </a:p>
          <a:p>
            <a:pPr marL="342900" indent="-342900" algn="l">
              <a:buFont typeface="+mj-lt"/>
              <a:buAutoNum type="arabicPeriod"/>
            </a:pPr>
            <a:endParaRPr lang="en-GB" dirty="0">
              <a:latin typeface="Arial Hebrew" pitchFamily="2" charset="-79"/>
              <a:cs typeface="Arial Hebrew" pitchFamily="2" charset="-79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GB" b="1" dirty="0">
                <a:latin typeface="Arial Hebrew" pitchFamily="2" charset="-79"/>
                <a:cs typeface="Arial Hebrew" pitchFamily="2" charset="-79"/>
              </a:rPr>
              <a:t>Spring (RCP 4.5): </a:t>
            </a:r>
            <a:r>
              <a:rPr lang="en-GB" dirty="0">
                <a:latin typeface="Arial Hebrew" pitchFamily="2" charset="-79"/>
                <a:cs typeface="Arial Hebrew" pitchFamily="2" charset="-79"/>
              </a:rPr>
              <a:t>Warmer, summer-like conditions make spring more attractive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b="1" dirty="0">
                <a:latin typeface="Arial Hebrew" pitchFamily="2" charset="-79"/>
                <a:cs typeface="Arial Hebrew" pitchFamily="2" charset="-79"/>
              </a:rPr>
              <a:t>Spring (RCP 8.5): </a:t>
            </a:r>
            <a:r>
              <a:rPr lang="en-GB" dirty="0">
                <a:latin typeface="Arial Hebrew" pitchFamily="2" charset="-79"/>
                <a:cs typeface="Arial Hebrew" pitchFamily="2" charset="-79"/>
              </a:rPr>
              <a:t>Higher warming → faster growth in spring demand</a:t>
            </a:r>
            <a:endParaRPr lang="en-IT" dirty="0">
              <a:latin typeface="Arial Hebrew" pitchFamily="2" charset="-79"/>
              <a:cs typeface="Arial Hebrew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75528526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6FABFC-FE61-F443-95DB-EB76CB425389}"/>
              </a:ext>
            </a:extLst>
          </p:cNvPr>
          <p:cNvSpPr/>
          <p:nvPr/>
        </p:nvSpPr>
        <p:spPr>
          <a:xfrm>
            <a:off x="-97971" y="-87086"/>
            <a:ext cx="12366171" cy="2503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ECA044-4667-CA46-8160-42E4E20C9357}"/>
              </a:ext>
            </a:extLst>
          </p:cNvPr>
          <p:cNvSpPr/>
          <p:nvPr/>
        </p:nvSpPr>
        <p:spPr>
          <a:xfrm>
            <a:off x="-97971" y="2416629"/>
            <a:ext cx="12366171" cy="2340429"/>
          </a:xfrm>
          <a:prstGeom prst="rect">
            <a:avLst/>
          </a:prstGeom>
          <a:solidFill>
            <a:srgbClr val="152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87203B-BB83-3C4F-B414-331CF1ECC5F1}"/>
              </a:ext>
            </a:extLst>
          </p:cNvPr>
          <p:cNvSpPr/>
          <p:nvPr/>
        </p:nvSpPr>
        <p:spPr>
          <a:xfrm>
            <a:off x="-97971" y="4680856"/>
            <a:ext cx="12366171" cy="2340429"/>
          </a:xfrm>
          <a:prstGeom prst="rect">
            <a:avLst/>
          </a:prstGeom>
          <a:solidFill>
            <a:srgbClr val="0F1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22B069-88BA-9D4F-AF1E-C743BB067C02}"/>
              </a:ext>
            </a:extLst>
          </p:cNvPr>
          <p:cNvSpPr/>
          <p:nvPr/>
        </p:nvSpPr>
        <p:spPr>
          <a:xfrm>
            <a:off x="484411" y="136072"/>
            <a:ext cx="2296886" cy="2057400"/>
          </a:xfrm>
          <a:prstGeom prst="ellipse">
            <a:avLst/>
          </a:prstGeom>
          <a:solidFill>
            <a:srgbClr val="0F1B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A17FCAB-0875-B141-94FB-A4E30D9DD1F7}"/>
              </a:ext>
            </a:extLst>
          </p:cNvPr>
          <p:cNvSpPr/>
          <p:nvPr/>
        </p:nvSpPr>
        <p:spPr>
          <a:xfrm>
            <a:off x="484411" y="2511878"/>
            <a:ext cx="2296886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91714CB-D772-7C4A-BE01-2D2F8E0202C5}"/>
              </a:ext>
            </a:extLst>
          </p:cNvPr>
          <p:cNvSpPr/>
          <p:nvPr/>
        </p:nvSpPr>
        <p:spPr>
          <a:xfrm>
            <a:off x="484411" y="4740730"/>
            <a:ext cx="2296886" cy="2057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EF2A01-E47B-6041-877D-EB55A3BB60F3}"/>
              </a:ext>
            </a:extLst>
          </p:cNvPr>
          <p:cNvSpPr txBox="1"/>
          <p:nvPr/>
        </p:nvSpPr>
        <p:spPr>
          <a:xfrm>
            <a:off x="3062511" y="980105"/>
            <a:ext cx="8175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800" b="1" dirty="0">
                <a:solidFill>
                  <a:srgbClr val="0F1B39"/>
                </a:solidFill>
                <a:latin typeface="Arial Hebrew" pitchFamily="2" charset="-79"/>
                <a:cs typeface="Arial Hebrew" pitchFamily="2" charset="-79"/>
              </a:rPr>
              <a:t>Climate change is reshaping seasonal tourism in Italy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0D7296-9CB2-AB4D-BA6D-95BF2EA41C84}"/>
              </a:ext>
            </a:extLst>
          </p:cNvPr>
          <p:cNvSpPr txBox="1"/>
          <p:nvPr/>
        </p:nvSpPr>
        <p:spPr>
          <a:xfrm>
            <a:off x="3165929" y="3355912"/>
            <a:ext cx="807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Hebrew" pitchFamily="2" charset="-79"/>
                <a:cs typeface="Arial Hebrew" pitchFamily="2" charset="-79"/>
              </a:rPr>
              <a:t>Tourism patterns are shifting over time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600092-96E8-E543-AA8C-F4E8E212D4D3}"/>
              </a:ext>
            </a:extLst>
          </p:cNvPr>
          <p:cNvSpPr txBox="1"/>
          <p:nvPr/>
        </p:nvSpPr>
        <p:spPr>
          <a:xfrm>
            <a:off x="3165930" y="5584764"/>
            <a:ext cx="854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2"/>
                </a:solidFill>
                <a:latin typeface="Arial Hebrew" pitchFamily="2" charset="-79"/>
                <a:cs typeface="Arial Hebrew" pitchFamily="2" charset="-79"/>
              </a:rPr>
              <a:t>Climate change will further alter travel patterns, forcing the sector to adapt</a:t>
            </a:r>
          </a:p>
        </p:txBody>
      </p:sp>
      <p:pic>
        <p:nvPicPr>
          <p:cNvPr id="15" name="Graphic 14" descr="Snowflake">
            <a:extLst>
              <a:ext uri="{FF2B5EF4-FFF2-40B4-BE49-F238E27FC236}">
                <a16:creationId xmlns:a16="http://schemas.microsoft.com/office/drawing/2014/main" id="{C3F7602F-91CA-704F-B25D-11DE0E611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769" y="430653"/>
            <a:ext cx="1508170" cy="1508170"/>
          </a:xfrm>
          <a:prstGeom prst="rect">
            <a:avLst/>
          </a:prstGeom>
        </p:spPr>
      </p:pic>
      <p:pic>
        <p:nvPicPr>
          <p:cNvPr id="16" name="Graphic 15" descr="Beach umbrella">
            <a:extLst>
              <a:ext uri="{FF2B5EF4-FFF2-40B4-BE49-F238E27FC236}">
                <a16:creationId xmlns:a16="http://schemas.microsoft.com/office/drawing/2014/main" id="{9525578E-300D-B74C-82D3-FD381FB23A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4009" y="3000621"/>
            <a:ext cx="1096242" cy="1096242"/>
          </a:xfrm>
          <a:prstGeom prst="rect">
            <a:avLst/>
          </a:prstGeom>
        </p:spPr>
      </p:pic>
      <p:pic>
        <p:nvPicPr>
          <p:cNvPr id="17" name="Graphic 16" descr="Partial sun">
            <a:extLst>
              <a:ext uri="{FF2B5EF4-FFF2-40B4-BE49-F238E27FC236}">
                <a16:creationId xmlns:a16="http://schemas.microsoft.com/office/drawing/2014/main" id="{6E76A8F9-EA70-584E-B7F0-E01D0502A9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8769" y="493869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5833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87AA1C-0299-8F40-A8D9-948CBBE845A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1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971FE5-0145-A54F-A13D-07DB9B0F24CD}"/>
              </a:ext>
            </a:extLst>
          </p:cNvPr>
          <p:cNvSpPr txBox="1"/>
          <p:nvPr/>
        </p:nvSpPr>
        <p:spPr>
          <a:xfrm>
            <a:off x="1948543" y="1166842"/>
            <a:ext cx="829491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9600" dirty="0">
                <a:solidFill>
                  <a:schemeClr val="bg1"/>
                </a:solidFill>
                <a:latin typeface="Impact" panose="020B0806030902050204" pitchFamily="34" charset="0"/>
              </a:rPr>
              <a:t>EXTREME WEATHER EVENTS</a:t>
            </a:r>
          </a:p>
        </p:txBody>
      </p:sp>
    </p:spTree>
    <p:extLst>
      <p:ext uri="{BB962C8B-B14F-4D97-AF65-F5344CB8AC3E}">
        <p14:creationId xmlns:p14="http://schemas.microsoft.com/office/powerpoint/2010/main" val="275810958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801D64-6710-AB46-83C8-05D2153CF071}"/>
              </a:ext>
            </a:extLst>
          </p:cNvPr>
          <p:cNvSpPr/>
          <p:nvPr/>
        </p:nvSpPr>
        <p:spPr>
          <a:xfrm>
            <a:off x="-119742" y="-92529"/>
            <a:ext cx="2819400" cy="7043057"/>
          </a:xfrm>
          <a:prstGeom prst="rect">
            <a:avLst/>
          </a:prstGeom>
          <a:solidFill>
            <a:srgbClr val="0F1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F9192C-E8B8-BB43-A4FA-48363D970AA8}"/>
              </a:ext>
            </a:extLst>
          </p:cNvPr>
          <p:cNvSpPr txBox="1"/>
          <p:nvPr/>
        </p:nvSpPr>
        <p:spPr>
          <a:xfrm>
            <a:off x="576943" y="4107543"/>
            <a:ext cx="24710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4400" dirty="0">
                <a:solidFill>
                  <a:schemeClr val="bg1"/>
                </a:solidFill>
                <a:latin typeface="Impact" panose="020B0806030902050204" pitchFamily="34" charset="0"/>
              </a:rPr>
              <a:t>Case study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9D58A-A25E-6049-A0EE-15BDCD73BA68}"/>
              </a:ext>
            </a:extLst>
          </p:cNvPr>
          <p:cNvSpPr txBox="1"/>
          <p:nvPr/>
        </p:nvSpPr>
        <p:spPr>
          <a:xfrm>
            <a:off x="3048000" y="544905"/>
            <a:ext cx="886369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 Hebrew" pitchFamily="2" charset="-79"/>
                <a:cs typeface="Arial Hebrew" pitchFamily="2" charset="-79"/>
              </a:rPr>
              <a:t>Region: </a:t>
            </a:r>
            <a:r>
              <a:rPr lang="en-GB" dirty="0">
                <a:latin typeface="Arial Hebrew" pitchFamily="2" charset="-79"/>
                <a:cs typeface="Arial Hebrew" pitchFamily="2" charset="-79"/>
              </a:rPr>
              <a:t>Emilia-Romagna </a:t>
            </a:r>
            <a:r>
              <a:rPr lang="en-GB" dirty="0">
                <a:solidFill>
                  <a:srgbClr val="000000"/>
                </a:solidFill>
                <a:effectLst/>
                <a:latin typeface="Arial Hebrew" pitchFamily="2" charset="-79"/>
                <a:cs typeface="Arial Hebrew" pitchFamily="2" charset="-79"/>
              </a:rPr>
              <a:t>(Bologna, Piacenza, Parma, Ferrara, Modena, Reggio Emilia, Rimini, </a:t>
            </a:r>
            <a:r>
              <a:rPr lang="en-GB" dirty="0">
                <a:latin typeface="Arial Hebrew" pitchFamily="2" charset="-79"/>
                <a:cs typeface="Arial Hebrew" pitchFamily="2" charset="-79"/>
              </a:rPr>
              <a:t>Forlì-Cesena</a:t>
            </a:r>
            <a:r>
              <a:rPr lang="en-GB" dirty="0">
                <a:solidFill>
                  <a:srgbClr val="000000"/>
                </a:solidFill>
                <a:effectLst/>
                <a:latin typeface="Arial Hebrew" pitchFamily="2" charset="-79"/>
                <a:cs typeface="Arial Hebrew" pitchFamily="2" charset="-79"/>
              </a:rPr>
              <a:t>, and Ravenna)</a:t>
            </a:r>
            <a:endParaRPr lang="en-GB" b="1" dirty="0">
              <a:latin typeface="Arial Hebrew" pitchFamily="2" charset="-79"/>
              <a:cs typeface="Arial Hebrew" pitchFamily="2" charset="-79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 dirty="0">
                <a:latin typeface="Arial Hebrew" pitchFamily="2" charset="-79"/>
                <a:cs typeface="Arial Hebrew" pitchFamily="2" charset="-79"/>
              </a:rPr>
              <a:t>Location: </a:t>
            </a:r>
            <a:r>
              <a:rPr lang="en-GB" dirty="0">
                <a:latin typeface="Arial Hebrew" pitchFamily="2" charset="-79"/>
                <a:cs typeface="Arial Hebrew" pitchFamily="2" charset="-79"/>
              </a:rPr>
              <a:t>Northeast Italy – one of the most affluent and developed regions in Italy and the EU (OECD, 2022)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 dirty="0">
                <a:latin typeface="Arial Hebrew" pitchFamily="2" charset="-79"/>
                <a:cs typeface="Arial Hebrew" pitchFamily="2" charset="-79"/>
              </a:rPr>
              <a:t>May 2023 events: </a:t>
            </a:r>
            <a:r>
              <a:rPr lang="en-GB" dirty="0">
                <a:latin typeface="Arial Hebrew" pitchFamily="2" charset="-79"/>
                <a:cs typeface="Arial Hebrew" pitchFamily="2" charset="-79"/>
              </a:rPr>
              <a:t>Two severe precipitation events; the second delivered ~350 million m³ of rain in 36 hours – equivalent to six months of normal rainfall – the largest on record for the first 21 days of May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 dirty="0">
                <a:latin typeface="Arial Hebrew" pitchFamily="2" charset="-79"/>
                <a:cs typeface="Arial Hebrew" pitchFamily="2" charset="-79"/>
              </a:rPr>
              <a:t>Consequences: </a:t>
            </a:r>
            <a:r>
              <a:rPr lang="en-GB" dirty="0">
                <a:latin typeface="Arial Hebrew" pitchFamily="2" charset="-79"/>
                <a:cs typeface="Arial Hebrew" pitchFamily="2" charset="-79"/>
              </a:rPr>
              <a:t>Widespread floods, nearly 400 landslides, 17 deaths, 36,000 people displaced, 700+ roads blocked, and estimated economic losses of €8–10 billion – severely impacting tourism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84360C-D9B3-1B4C-8489-07432C7EC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43" y="3626585"/>
            <a:ext cx="3668486" cy="24084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8FC697-FDA6-8840-B10B-8669AB72A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949" y="3584950"/>
            <a:ext cx="4310743" cy="2450100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45157A3-B7A4-3246-AA9C-40BF3CE120A4}"/>
              </a:ext>
            </a:extLst>
          </p:cNvPr>
          <p:cNvSpPr/>
          <p:nvPr/>
        </p:nvSpPr>
        <p:spPr>
          <a:xfrm>
            <a:off x="2854778" y="6221639"/>
            <a:ext cx="4580165" cy="511628"/>
          </a:xfrm>
          <a:prstGeom prst="roundRect">
            <a:avLst/>
          </a:prstGeom>
          <a:noFill/>
          <a:ln w="57150">
            <a:solidFill>
              <a:srgbClr val="0F1B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223482-A262-9D48-8B0D-F4D2E9A8A94D}"/>
              </a:ext>
            </a:extLst>
          </p:cNvPr>
          <p:cNvSpPr txBox="1"/>
          <p:nvPr/>
        </p:nvSpPr>
        <p:spPr>
          <a:xfrm>
            <a:off x="2854778" y="6330680"/>
            <a:ext cx="4580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Map of affected areas in Emilia-Romagna region (ESA, 2023)</a:t>
            </a:r>
            <a:endParaRPr lang="en-IT" sz="14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032DD72-3C16-0645-8EA5-2B7F783B3FD2}"/>
              </a:ext>
            </a:extLst>
          </p:cNvPr>
          <p:cNvSpPr/>
          <p:nvPr/>
        </p:nvSpPr>
        <p:spPr>
          <a:xfrm>
            <a:off x="7535550" y="6212773"/>
            <a:ext cx="4580165" cy="511628"/>
          </a:xfrm>
          <a:prstGeom prst="roundRect">
            <a:avLst/>
          </a:prstGeom>
          <a:noFill/>
          <a:ln w="57150">
            <a:solidFill>
              <a:srgbClr val="0F1B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C3A39B-5AF2-D84E-9607-ECF98118F60E}"/>
              </a:ext>
            </a:extLst>
          </p:cNvPr>
          <p:cNvSpPr txBox="1"/>
          <p:nvPr/>
        </p:nvSpPr>
        <p:spPr>
          <a:xfrm>
            <a:off x="7535550" y="6323564"/>
            <a:ext cx="4533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Map of sub-regions: Emilia and Romagna (</a:t>
            </a:r>
            <a:r>
              <a:rPr lang="en-GB" sz="1400" dirty="0" err="1"/>
              <a:t>Mezzacqui</a:t>
            </a:r>
            <a:r>
              <a:rPr lang="en-GB" sz="1400" dirty="0"/>
              <a:t>, 2021)</a:t>
            </a:r>
            <a:endParaRPr lang="en-IT" sz="1400" dirty="0"/>
          </a:p>
        </p:txBody>
      </p:sp>
    </p:spTree>
    <p:extLst>
      <p:ext uri="{BB962C8B-B14F-4D97-AF65-F5344CB8AC3E}">
        <p14:creationId xmlns:p14="http://schemas.microsoft.com/office/powerpoint/2010/main" val="3733364336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F16098-1FCD-EE49-92B8-0AECE9D63E05}"/>
              </a:ext>
            </a:extLst>
          </p:cNvPr>
          <p:cNvSpPr/>
          <p:nvPr/>
        </p:nvSpPr>
        <p:spPr>
          <a:xfrm>
            <a:off x="9459686" y="-92529"/>
            <a:ext cx="2819400" cy="7043057"/>
          </a:xfrm>
          <a:prstGeom prst="rect">
            <a:avLst/>
          </a:prstGeom>
          <a:solidFill>
            <a:srgbClr val="0F1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DA2568-A707-A047-9FED-7724DD47FC9A}"/>
              </a:ext>
            </a:extLst>
          </p:cNvPr>
          <p:cNvSpPr txBox="1"/>
          <p:nvPr/>
        </p:nvSpPr>
        <p:spPr>
          <a:xfrm>
            <a:off x="9720943" y="4532086"/>
            <a:ext cx="24710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4400" dirty="0">
                <a:solidFill>
                  <a:schemeClr val="bg1"/>
                </a:solidFill>
                <a:latin typeface="Impact" panose="020B0806030902050204" pitchFamily="34" charset="0"/>
              </a:rPr>
              <a:t>Tourism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7D1366-EAE9-E147-8866-50A92F0D82F4}"/>
              </a:ext>
            </a:extLst>
          </p:cNvPr>
          <p:cNvSpPr txBox="1"/>
          <p:nvPr/>
        </p:nvSpPr>
        <p:spPr>
          <a:xfrm>
            <a:off x="685800" y="903514"/>
            <a:ext cx="39841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rgbClr val="0F1B39"/>
                </a:solidFill>
                <a:latin typeface="Arial Hebrew" pitchFamily="2" charset="-79"/>
                <a:cs typeface="Arial Hebrew" pitchFamily="2" charset="-79"/>
              </a:rPr>
              <a:t>Source</a:t>
            </a:r>
            <a:r>
              <a:rPr lang="en-GB" dirty="0">
                <a:solidFill>
                  <a:srgbClr val="0F1B39"/>
                </a:solidFill>
                <a:latin typeface="Arial Hebrew" pitchFamily="2" charset="-79"/>
                <a:cs typeface="Arial Hebrew" pitchFamily="2" charset="-79"/>
              </a:rPr>
              <a:t>: RER </a:t>
            </a:r>
            <a:r>
              <a:rPr lang="en-GB" dirty="0" err="1">
                <a:solidFill>
                  <a:srgbClr val="0F1B39"/>
                </a:solidFill>
                <a:latin typeface="Arial Hebrew" pitchFamily="2" charset="-79"/>
                <a:cs typeface="Arial Hebrew" pitchFamily="2" charset="-79"/>
              </a:rPr>
              <a:t>Statistica</a:t>
            </a:r>
            <a:r>
              <a:rPr lang="en-GB" dirty="0">
                <a:solidFill>
                  <a:srgbClr val="0F1B39"/>
                </a:solidFill>
                <a:latin typeface="Arial Hebrew" pitchFamily="2" charset="-79"/>
                <a:cs typeface="Arial Hebrew" pitchFamily="2" charset="-79"/>
              </a:rPr>
              <a:t> (Emilia-Romagna Region)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rgbClr val="0F1B39"/>
                </a:solidFill>
                <a:latin typeface="Arial Hebrew" pitchFamily="2" charset="-79"/>
                <a:cs typeface="Arial Hebrew" pitchFamily="2" charset="-79"/>
              </a:rPr>
              <a:t>Period</a:t>
            </a:r>
            <a:r>
              <a:rPr lang="en-GB" dirty="0">
                <a:solidFill>
                  <a:srgbClr val="0F1B39"/>
                </a:solidFill>
                <a:latin typeface="Arial Hebrew" pitchFamily="2" charset="-79"/>
                <a:cs typeface="Arial Hebrew" pitchFamily="2" charset="-79"/>
              </a:rPr>
              <a:t>: Jan 2018 – Dec 2024 (daily)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rgbClr val="0F1B39"/>
                </a:solidFill>
                <a:latin typeface="Arial Hebrew" pitchFamily="2" charset="-79"/>
                <a:cs typeface="Arial Hebrew" pitchFamily="2" charset="-79"/>
              </a:rPr>
              <a:t>Variable</a:t>
            </a:r>
            <a:r>
              <a:rPr lang="en-GB" dirty="0">
                <a:solidFill>
                  <a:srgbClr val="0F1B39"/>
                </a:solidFill>
                <a:latin typeface="Arial Hebrew" pitchFamily="2" charset="-79"/>
                <a:cs typeface="Arial Hebrew" pitchFamily="2" charset="-79"/>
              </a:rPr>
              <a:t>: Domestic arrivals (&gt;80% of total tourism)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rgbClr val="0F1B39"/>
                </a:solidFill>
                <a:latin typeface="Arial Hebrew" pitchFamily="2" charset="-79"/>
                <a:cs typeface="Arial Hebrew" pitchFamily="2" charset="-79"/>
              </a:rPr>
              <a:t>Selected provinces</a:t>
            </a:r>
            <a:r>
              <a:rPr lang="en-GB" dirty="0">
                <a:solidFill>
                  <a:srgbClr val="0F1B39"/>
                </a:solidFill>
                <a:latin typeface="Arial Hebrew" pitchFamily="2" charset="-79"/>
                <a:cs typeface="Arial Hebrew" pitchFamily="2" charset="-79"/>
              </a:rPr>
              <a:t>: Rimini, Forlì-Cesena, Ravenna</a:t>
            </a:r>
          </a:p>
          <a:p>
            <a:endParaRPr lang="en-IT" dirty="0">
              <a:latin typeface="Arial Hebrew" pitchFamily="2" charset="-79"/>
              <a:cs typeface="Arial Hebrew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59DACE-F3FF-AC48-B1DF-0946D3D59815}"/>
              </a:ext>
            </a:extLst>
          </p:cNvPr>
          <p:cNvSpPr txBox="1"/>
          <p:nvPr/>
        </p:nvSpPr>
        <p:spPr>
          <a:xfrm>
            <a:off x="4931228" y="3617762"/>
            <a:ext cx="39841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rgbClr val="0F1B39"/>
                </a:solidFill>
                <a:latin typeface="Arial Hebrew" pitchFamily="2" charset="-79"/>
                <a:cs typeface="Arial Hebrew" pitchFamily="2" charset="-79"/>
              </a:rPr>
              <a:t>Source</a:t>
            </a:r>
            <a:r>
              <a:rPr lang="en-GB" dirty="0">
                <a:solidFill>
                  <a:srgbClr val="0F1B39"/>
                </a:solidFill>
                <a:latin typeface="Arial Hebrew" pitchFamily="2" charset="-79"/>
                <a:cs typeface="Arial Hebrew" pitchFamily="2" charset="-79"/>
              </a:rPr>
              <a:t>:  </a:t>
            </a:r>
            <a:r>
              <a:rPr lang="en-GB" dirty="0" err="1">
                <a:solidFill>
                  <a:srgbClr val="0F1B39"/>
                </a:solidFill>
                <a:latin typeface="Arial Hebrew" pitchFamily="2" charset="-79"/>
                <a:cs typeface="Arial Hebrew" pitchFamily="2" charset="-79"/>
              </a:rPr>
              <a:t>Booking.com</a:t>
            </a:r>
            <a:r>
              <a:rPr lang="en-GB" dirty="0">
                <a:solidFill>
                  <a:srgbClr val="0F1B39"/>
                </a:solidFill>
                <a:latin typeface="Arial Hebrew" pitchFamily="2" charset="-79"/>
                <a:cs typeface="Arial Hebrew" pitchFamily="2" charset="-79"/>
              </a:rPr>
              <a:t> (900+ hotels, 3–5-star)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rgbClr val="0F1B39"/>
                </a:solidFill>
                <a:latin typeface="Arial Hebrew" pitchFamily="2" charset="-79"/>
                <a:cs typeface="Arial Hebrew" pitchFamily="2" charset="-79"/>
              </a:rPr>
              <a:t>Period</a:t>
            </a:r>
            <a:r>
              <a:rPr lang="en-GB" dirty="0">
                <a:solidFill>
                  <a:srgbClr val="0F1B39"/>
                </a:solidFill>
                <a:latin typeface="Arial Hebrew" pitchFamily="2" charset="-79"/>
                <a:cs typeface="Arial Hebrew" pitchFamily="2" charset="-79"/>
              </a:rPr>
              <a:t>: Apr 2023 – Feb 2025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rgbClr val="0F1B39"/>
                </a:solidFill>
                <a:latin typeface="Arial Hebrew" pitchFamily="2" charset="-79"/>
                <a:cs typeface="Arial Hebrew" pitchFamily="2" charset="-79"/>
              </a:rPr>
              <a:t>Variable</a:t>
            </a:r>
            <a:r>
              <a:rPr lang="en-GB" dirty="0">
                <a:solidFill>
                  <a:srgbClr val="0F1B39"/>
                </a:solidFill>
                <a:latin typeface="Arial Hebrew" pitchFamily="2" charset="-79"/>
                <a:cs typeface="Arial Hebrew" pitchFamily="2" charset="-79"/>
              </a:rPr>
              <a:t>: Average daily prices (May 2023 focus)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rgbClr val="0F1B39"/>
                </a:solidFill>
                <a:latin typeface="Arial Hebrew" pitchFamily="2" charset="-79"/>
                <a:cs typeface="Arial Hebrew" pitchFamily="2" charset="-79"/>
              </a:rPr>
              <a:t>Key Strength</a:t>
            </a:r>
            <a:r>
              <a:rPr lang="en-GB" dirty="0">
                <a:solidFill>
                  <a:srgbClr val="0F1B39"/>
                </a:solidFill>
                <a:latin typeface="Arial Hebrew" pitchFamily="2" charset="-79"/>
                <a:cs typeface="Arial Hebrew" pitchFamily="2" charset="-79"/>
              </a:rPr>
              <a:t>: </a:t>
            </a:r>
            <a:r>
              <a:rPr lang="en-GB" b="1" dirty="0">
                <a:solidFill>
                  <a:srgbClr val="0F1B39"/>
                </a:solidFill>
                <a:latin typeface="Arial Hebrew" pitchFamily="2" charset="-79"/>
                <a:cs typeface="Arial Hebrew" pitchFamily="2" charset="-79"/>
              </a:rPr>
              <a:t>Novel</a:t>
            </a:r>
            <a:r>
              <a:rPr lang="en-GB" dirty="0">
                <a:solidFill>
                  <a:srgbClr val="0F1B39"/>
                </a:solidFill>
                <a:latin typeface="Arial Hebrew" pitchFamily="2" charset="-79"/>
                <a:cs typeface="Arial Hebrew" pitchFamily="2" charset="-79"/>
              </a:rPr>
              <a:t> dataset – not used in prior research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E58D806-B1CA-924C-9E60-FB09A1C20341}"/>
              </a:ext>
            </a:extLst>
          </p:cNvPr>
          <p:cNvSpPr/>
          <p:nvPr/>
        </p:nvSpPr>
        <p:spPr>
          <a:xfrm>
            <a:off x="5127172" y="758296"/>
            <a:ext cx="3135086" cy="2481942"/>
          </a:xfrm>
          <a:prstGeom prst="ellipse">
            <a:avLst/>
          </a:prstGeom>
          <a:solidFill>
            <a:srgbClr val="0F1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2400" dirty="0">
                <a:solidFill>
                  <a:schemeClr val="bg1"/>
                </a:solidFill>
                <a:latin typeface="Impact" panose="020B0806030902050204" pitchFamily="34" charset="0"/>
              </a:rPr>
              <a:t>Tourist arrivals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C4B8E1-9DA5-BF40-B306-C96FD70ACCFF}"/>
              </a:ext>
            </a:extLst>
          </p:cNvPr>
          <p:cNvSpPr/>
          <p:nvPr/>
        </p:nvSpPr>
        <p:spPr>
          <a:xfrm>
            <a:off x="859972" y="3546342"/>
            <a:ext cx="3135086" cy="2481942"/>
          </a:xfrm>
          <a:prstGeom prst="ellipse">
            <a:avLst/>
          </a:prstGeom>
          <a:solidFill>
            <a:srgbClr val="0F1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2400" dirty="0">
                <a:solidFill>
                  <a:schemeClr val="bg1"/>
                </a:solidFill>
                <a:latin typeface="Impact" panose="020B0806030902050204" pitchFamily="34" charset="0"/>
              </a:rPr>
              <a:t>Hotel prices</a:t>
            </a:r>
          </a:p>
        </p:txBody>
      </p:sp>
    </p:spTree>
    <p:extLst>
      <p:ext uri="{BB962C8B-B14F-4D97-AF65-F5344CB8AC3E}">
        <p14:creationId xmlns:p14="http://schemas.microsoft.com/office/powerpoint/2010/main" val="947175394"/>
      </p:ext>
    </p:extLst>
  </p:cSld>
  <p:clrMapOvr>
    <a:masterClrMapping/>
  </p:clrMapOvr>
  <p:transition spd="slow"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372A12-B5AA-3F44-B8E5-3ED8AC148AAC}"/>
              </a:ext>
            </a:extLst>
          </p:cNvPr>
          <p:cNvSpPr/>
          <p:nvPr/>
        </p:nvSpPr>
        <p:spPr>
          <a:xfrm>
            <a:off x="-76200" y="-92529"/>
            <a:ext cx="2819400" cy="7043057"/>
          </a:xfrm>
          <a:prstGeom prst="rect">
            <a:avLst/>
          </a:prstGeom>
          <a:solidFill>
            <a:srgbClr val="5B0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2AEAED-72CE-8D47-84F0-C254C3AC1832}"/>
              </a:ext>
            </a:extLst>
          </p:cNvPr>
          <p:cNvSpPr txBox="1"/>
          <p:nvPr/>
        </p:nvSpPr>
        <p:spPr>
          <a:xfrm>
            <a:off x="272143" y="4096658"/>
            <a:ext cx="24710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4400" dirty="0">
                <a:solidFill>
                  <a:schemeClr val="bg1"/>
                </a:solidFill>
                <a:latin typeface="Impact" panose="020B0806030902050204" pitchFamily="34" charset="0"/>
              </a:rPr>
              <a:t>Climate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149A65-8A78-3743-8A54-48350D07A8AE}"/>
              </a:ext>
            </a:extLst>
          </p:cNvPr>
          <p:cNvSpPr txBox="1"/>
          <p:nvPr/>
        </p:nvSpPr>
        <p:spPr>
          <a:xfrm>
            <a:off x="7195455" y="1259176"/>
            <a:ext cx="39841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>
                <a:latin typeface="Arial Hebrew" pitchFamily="2" charset="-79"/>
                <a:cs typeface="Arial Hebrew" pitchFamily="2" charset="-79"/>
              </a:rPr>
              <a:t>ERA5 Reanalysis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 i="1" dirty="0">
                <a:latin typeface="Arial Hebrew" pitchFamily="2" charset="-79"/>
                <a:cs typeface="Arial Hebrew" pitchFamily="2" charset="-79"/>
              </a:rPr>
              <a:t>Source</a:t>
            </a:r>
            <a:r>
              <a:rPr lang="en-GB" dirty="0">
                <a:latin typeface="Arial Hebrew" pitchFamily="2" charset="-79"/>
                <a:cs typeface="Arial Hebrew" pitchFamily="2" charset="-79"/>
              </a:rPr>
              <a:t>: ECMWF / Copernicus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 i="1" dirty="0">
                <a:latin typeface="Arial Hebrew" pitchFamily="2" charset="-79"/>
                <a:cs typeface="Arial Hebrew" pitchFamily="2" charset="-79"/>
              </a:rPr>
              <a:t>Period</a:t>
            </a:r>
            <a:r>
              <a:rPr lang="en-GB" dirty="0">
                <a:latin typeface="Arial Hebrew" pitchFamily="2" charset="-79"/>
                <a:cs typeface="Arial Hebrew" pitchFamily="2" charset="-79"/>
              </a:rPr>
              <a:t>: 1950–2024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 i="1" dirty="0">
                <a:latin typeface="Arial Hebrew" pitchFamily="2" charset="-79"/>
                <a:cs typeface="Arial Hebrew" pitchFamily="2" charset="-79"/>
              </a:rPr>
              <a:t>Resolution</a:t>
            </a:r>
            <a:r>
              <a:rPr lang="en-GB" dirty="0">
                <a:latin typeface="Arial Hebrew" pitchFamily="2" charset="-79"/>
                <a:cs typeface="Arial Hebrew" pitchFamily="2" charset="-79"/>
              </a:rPr>
              <a:t>: 0.25° × 0.25°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 i="1" dirty="0">
                <a:latin typeface="Arial Hebrew" pitchFamily="2" charset="-79"/>
                <a:cs typeface="Arial Hebrew" pitchFamily="2" charset="-79"/>
              </a:rPr>
              <a:t>Variable</a:t>
            </a:r>
            <a:r>
              <a:rPr lang="en-GB" dirty="0">
                <a:latin typeface="Arial Hebrew" pitchFamily="2" charset="-79"/>
                <a:cs typeface="Arial Hebrew" pitchFamily="2" charset="-79"/>
              </a:rPr>
              <a:t>: Daily total precipitation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869BAA-02F0-214E-9D3B-CC0CB266592B}"/>
              </a:ext>
            </a:extLst>
          </p:cNvPr>
          <p:cNvSpPr txBox="1"/>
          <p:nvPr/>
        </p:nvSpPr>
        <p:spPr>
          <a:xfrm>
            <a:off x="7195455" y="3260581"/>
            <a:ext cx="39841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>
                <a:latin typeface="Arial Hebrew" pitchFamily="2" charset="-79"/>
                <a:cs typeface="Arial Hebrew" pitchFamily="2" charset="-79"/>
              </a:rPr>
              <a:t>EURO-CORDEX Projections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 i="1" dirty="0">
                <a:latin typeface="Arial Hebrew" pitchFamily="2" charset="-79"/>
                <a:cs typeface="Arial Hebrew" pitchFamily="2" charset="-79"/>
              </a:rPr>
              <a:t>Source</a:t>
            </a:r>
            <a:r>
              <a:rPr lang="en-GB" dirty="0">
                <a:latin typeface="Arial Hebrew" pitchFamily="2" charset="-79"/>
                <a:cs typeface="Arial Hebrew" pitchFamily="2" charset="-79"/>
              </a:rPr>
              <a:t>: 63 GCM-RCM combinations from ESGF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 i="1" dirty="0">
                <a:latin typeface="Arial Hebrew" pitchFamily="2" charset="-79"/>
                <a:cs typeface="Arial Hebrew" pitchFamily="2" charset="-79"/>
              </a:rPr>
              <a:t>Scenario</a:t>
            </a:r>
            <a:r>
              <a:rPr lang="en-GB" dirty="0">
                <a:latin typeface="Arial Hebrew" pitchFamily="2" charset="-79"/>
                <a:cs typeface="Arial Hebrew" pitchFamily="2" charset="-79"/>
              </a:rPr>
              <a:t>: RCP 8.5 (high emissions)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 i="1" dirty="0">
                <a:latin typeface="Arial Hebrew" pitchFamily="2" charset="-79"/>
                <a:cs typeface="Arial Hebrew" pitchFamily="2" charset="-79"/>
              </a:rPr>
              <a:t>Variable</a:t>
            </a:r>
            <a:r>
              <a:rPr lang="en-GB" dirty="0">
                <a:latin typeface="Arial Hebrew" pitchFamily="2" charset="-79"/>
                <a:cs typeface="Arial Hebrew" pitchFamily="2" charset="-79"/>
              </a:rPr>
              <a:t>: Precipitation flux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 i="1" dirty="0">
                <a:latin typeface="Arial Hebrew" pitchFamily="2" charset="-79"/>
                <a:cs typeface="Arial Hebrew" pitchFamily="2" charset="-79"/>
              </a:rPr>
              <a:t>Period</a:t>
            </a:r>
            <a:r>
              <a:rPr lang="en-GB" dirty="0">
                <a:latin typeface="Arial Hebrew" pitchFamily="2" charset="-79"/>
                <a:cs typeface="Arial Hebrew" pitchFamily="2" charset="-79"/>
              </a:rPr>
              <a:t>: 1950–2100 (historical simulations and future projections)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 i="1" dirty="0">
                <a:latin typeface="Arial Hebrew" pitchFamily="2" charset="-79"/>
                <a:cs typeface="Arial Hebrew" pitchFamily="2" charset="-79"/>
              </a:rPr>
              <a:t>Resolution</a:t>
            </a:r>
            <a:r>
              <a:rPr lang="en-GB" dirty="0">
                <a:latin typeface="Arial Hebrew" pitchFamily="2" charset="-79"/>
                <a:cs typeface="Arial Hebrew" pitchFamily="2" charset="-79"/>
              </a:rPr>
              <a:t>: Re-gridded to 0.25° × 0.25°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 i="1" dirty="0">
                <a:latin typeface="Arial Hebrew" pitchFamily="2" charset="-79"/>
                <a:cs typeface="Arial Hebrew" pitchFamily="2" charset="-79"/>
              </a:rPr>
              <a:t>Global Warming Levels</a:t>
            </a:r>
            <a:r>
              <a:rPr lang="en-GB" dirty="0">
                <a:latin typeface="Arial Hebrew" pitchFamily="2" charset="-79"/>
                <a:cs typeface="Arial Hebrew" pitchFamily="2" charset="-79"/>
              </a:rPr>
              <a:t>: 0.61°C | 1.0°C | 1.5°C | 2.0°C | 3.0°C | 4.0°C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2DB828-89D0-754B-A224-AACD91E0801E}"/>
              </a:ext>
            </a:extLst>
          </p:cNvPr>
          <p:cNvSpPr/>
          <p:nvPr/>
        </p:nvSpPr>
        <p:spPr>
          <a:xfrm>
            <a:off x="3211286" y="756869"/>
            <a:ext cx="3135086" cy="2481942"/>
          </a:xfrm>
          <a:prstGeom prst="ellipse">
            <a:avLst/>
          </a:prstGeom>
          <a:solidFill>
            <a:srgbClr val="5B0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2400" dirty="0">
                <a:solidFill>
                  <a:schemeClr val="bg1"/>
                </a:solidFill>
                <a:latin typeface="Impact" panose="020B0806030902050204" pitchFamily="34" charset="0"/>
              </a:rPr>
              <a:t>May 2023 Floods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EED3E5-ACF9-6E46-A65D-3C90AA6F2391}"/>
              </a:ext>
            </a:extLst>
          </p:cNvPr>
          <p:cNvSpPr/>
          <p:nvPr/>
        </p:nvSpPr>
        <p:spPr>
          <a:xfrm>
            <a:off x="3211286" y="3619190"/>
            <a:ext cx="3135086" cy="2481942"/>
          </a:xfrm>
          <a:prstGeom prst="ellipse">
            <a:avLst/>
          </a:prstGeom>
          <a:solidFill>
            <a:srgbClr val="5B0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2400" dirty="0">
                <a:solidFill>
                  <a:schemeClr val="bg1"/>
                </a:solidFill>
                <a:latin typeface="Impact" panose="020B0806030902050204" pitchFamily="34" charset="0"/>
              </a:rPr>
              <a:t>Future Probabilities</a:t>
            </a:r>
          </a:p>
        </p:txBody>
      </p:sp>
    </p:spTree>
    <p:extLst>
      <p:ext uri="{BB962C8B-B14F-4D97-AF65-F5344CB8AC3E}">
        <p14:creationId xmlns:p14="http://schemas.microsoft.com/office/powerpoint/2010/main" val="1589701004"/>
      </p:ext>
    </p:extLst>
  </p:cSld>
  <p:clrMapOvr>
    <a:masterClrMapping/>
  </p:clrMapOvr>
  <p:transition spd="slow"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3EB995-18B9-5040-8E34-22D69DA33322}"/>
              </a:ext>
            </a:extLst>
          </p:cNvPr>
          <p:cNvSpPr txBox="1"/>
          <p:nvPr/>
        </p:nvSpPr>
        <p:spPr>
          <a:xfrm>
            <a:off x="293914" y="5245100"/>
            <a:ext cx="414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5400" dirty="0">
                <a:latin typeface="Impact" panose="020B0806030902050204" pitchFamily="34" charset="0"/>
              </a:rPr>
              <a:t>Methodology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5E4B0-30BB-8E4E-9B70-3CF5FA4F0153}"/>
              </a:ext>
            </a:extLst>
          </p:cNvPr>
          <p:cNvSpPr txBox="1"/>
          <p:nvPr/>
        </p:nvSpPr>
        <p:spPr>
          <a:xfrm>
            <a:off x="5785758" y="3260582"/>
            <a:ext cx="611232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000" b="1" dirty="0">
                <a:solidFill>
                  <a:srgbClr val="5B0806"/>
                </a:solidFill>
                <a:latin typeface="Arial Hebrew" pitchFamily="2" charset="-79"/>
                <a:cs typeface="Arial Hebrew" pitchFamily="2" charset="-79"/>
              </a:rPr>
              <a:t>Extreme Precipitation Probability: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5B0806"/>
                </a:solidFill>
                <a:latin typeface="Arial Hebrew" pitchFamily="2" charset="-79"/>
                <a:cs typeface="Arial Hebrew" pitchFamily="2" charset="-79"/>
              </a:rPr>
              <a:t>Durations</a:t>
            </a:r>
            <a:r>
              <a:rPr lang="en-GB" dirty="0">
                <a:solidFill>
                  <a:srgbClr val="5B0806"/>
                </a:solidFill>
                <a:latin typeface="Arial Hebrew" pitchFamily="2" charset="-79"/>
                <a:cs typeface="Arial Hebrew" pitchFamily="2" charset="-79"/>
              </a:rPr>
              <a:t>: 1, 3, 7, 28 days (capture single events &amp; compound events like May 2023)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5B0806"/>
                </a:solidFill>
                <a:latin typeface="Arial Hebrew" pitchFamily="2" charset="-79"/>
                <a:cs typeface="Arial Hebrew" pitchFamily="2" charset="-79"/>
              </a:rPr>
              <a:t>Season</a:t>
            </a:r>
            <a:r>
              <a:rPr lang="en-GB" dirty="0">
                <a:solidFill>
                  <a:srgbClr val="5B0806"/>
                </a:solidFill>
                <a:latin typeface="Arial Hebrew" pitchFamily="2" charset="-79"/>
                <a:cs typeface="Arial Hebrew" pitchFamily="2" charset="-79"/>
              </a:rPr>
              <a:t>: April–June (flood season)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5B0806"/>
                </a:solidFill>
                <a:latin typeface="Arial Hebrew" pitchFamily="2" charset="-79"/>
                <a:cs typeface="Arial Hebrew" pitchFamily="2" charset="-79"/>
              </a:rPr>
              <a:t>Method</a:t>
            </a:r>
            <a:r>
              <a:rPr lang="en-GB" dirty="0">
                <a:solidFill>
                  <a:srgbClr val="5B0806"/>
                </a:solidFill>
                <a:latin typeface="Arial Hebrew" pitchFamily="2" charset="-79"/>
                <a:cs typeface="Arial Hebrew" pitchFamily="2" charset="-79"/>
              </a:rPr>
              <a:t>: Generalized Extreme Value (</a:t>
            </a:r>
            <a:r>
              <a:rPr lang="en-GB" b="1" dirty="0">
                <a:solidFill>
                  <a:srgbClr val="5B0806"/>
                </a:solidFill>
                <a:latin typeface="Arial Hebrew" pitchFamily="2" charset="-79"/>
                <a:cs typeface="Arial Hebrew" pitchFamily="2" charset="-79"/>
              </a:rPr>
              <a:t>GEV</a:t>
            </a:r>
            <a:r>
              <a:rPr lang="en-GB" dirty="0">
                <a:solidFill>
                  <a:srgbClr val="5B0806"/>
                </a:solidFill>
                <a:latin typeface="Arial Hebrew" pitchFamily="2" charset="-79"/>
                <a:cs typeface="Arial Hebrew" pitchFamily="2" charset="-79"/>
              </a:rPr>
              <a:t>) distribution fitted to </a:t>
            </a:r>
            <a:r>
              <a:rPr lang="en-GB" b="1" dirty="0">
                <a:solidFill>
                  <a:srgbClr val="5B0806"/>
                </a:solidFill>
                <a:latin typeface="Arial Hebrew" pitchFamily="2" charset="-79"/>
                <a:cs typeface="Arial Hebrew" pitchFamily="2" charset="-79"/>
              </a:rPr>
              <a:t>block maxima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5B0806"/>
                </a:solidFill>
                <a:latin typeface="Arial Hebrew" pitchFamily="2" charset="-79"/>
                <a:cs typeface="Arial Hebrew" pitchFamily="2" charset="-79"/>
              </a:rPr>
              <a:t>Bias Correction</a:t>
            </a:r>
            <a:r>
              <a:rPr lang="en-GB" dirty="0">
                <a:solidFill>
                  <a:srgbClr val="5B0806"/>
                </a:solidFill>
                <a:latin typeface="Arial Hebrew" pitchFamily="2" charset="-79"/>
                <a:cs typeface="Arial Hebrew" pitchFamily="2" charset="-79"/>
              </a:rPr>
              <a:t>: Threshold = same quantile as 2023 event (not absolute value)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5B0806"/>
                </a:solidFill>
                <a:latin typeface="Arial Hebrew" pitchFamily="2" charset="-79"/>
                <a:cs typeface="Arial Hebrew" pitchFamily="2" charset="-79"/>
              </a:rPr>
              <a:t>Outcome</a:t>
            </a:r>
            <a:r>
              <a:rPr lang="en-GB" dirty="0">
                <a:solidFill>
                  <a:srgbClr val="5B0806"/>
                </a:solidFill>
                <a:latin typeface="Arial Hebrew" pitchFamily="2" charset="-79"/>
                <a:cs typeface="Arial Hebrew" pitchFamily="2" charset="-79"/>
              </a:rPr>
              <a:t>: Exceedance probabilities &amp; probability ratios by global warming level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5B0806"/>
                </a:solidFill>
                <a:latin typeface="Arial Hebrew" pitchFamily="2" charset="-79"/>
                <a:cs typeface="Arial Hebrew" pitchFamily="2" charset="-79"/>
              </a:rPr>
              <a:t>Analysis</a:t>
            </a:r>
            <a:r>
              <a:rPr lang="en-GB" dirty="0">
                <a:solidFill>
                  <a:srgbClr val="5B0806"/>
                </a:solidFill>
                <a:latin typeface="Arial Hebrew" pitchFamily="2" charset="-79"/>
                <a:cs typeface="Arial Hebrew" pitchFamily="2" charset="-79"/>
              </a:rPr>
              <a:t>: Linear Mixed Model (</a:t>
            </a:r>
            <a:r>
              <a:rPr lang="en-GB" b="1" dirty="0">
                <a:solidFill>
                  <a:srgbClr val="5B0806"/>
                </a:solidFill>
                <a:latin typeface="Arial Hebrew" pitchFamily="2" charset="-79"/>
                <a:cs typeface="Arial Hebrew" pitchFamily="2" charset="-79"/>
              </a:rPr>
              <a:t>LMM</a:t>
            </a:r>
            <a:r>
              <a:rPr lang="en-GB" dirty="0">
                <a:solidFill>
                  <a:srgbClr val="5B0806"/>
                </a:solidFill>
                <a:latin typeface="Arial Hebrew" pitchFamily="2" charset="-79"/>
                <a:cs typeface="Arial Hebrew" pitchFamily="2" charset="-79"/>
              </a:rPr>
              <a:t>) to test significance of warming effect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F01E66-08C4-C44B-AF98-127633D1E748}"/>
              </a:ext>
            </a:extLst>
          </p:cNvPr>
          <p:cNvSpPr txBox="1"/>
          <p:nvPr/>
        </p:nvSpPr>
        <p:spPr>
          <a:xfrm>
            <a:off x="0" y="474345"/>
            <a:ext cx="6112328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000" b="1" dirty="0">
                <a:solidFill>
                  <a:srgbClr val="1C3984"/>
                </a:solidFill>
                <a:latin typeface="Arial Hebrew" pitchFamily="2" charset="-79"/>
                <a:cs typeface="Arial Hebrew" pitchFamily="2" charset="-79"/>
              </a:rPr>
              <a:t>Tourist and accommodation losses’ estimation: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dirty="0">
                <a:solidFill>
                  <a:srgbClr val="1C3984"/>
                </a:solidFill>
                <a:latin typeface="Arial Hebrew" pitchFamily="2" charset="-79"/>
                <a:cs typeface="Arial Hebrew" pitchFamily="2" charset="-79"/>
              </a:rPr>
              <a:t>Step 1: Estimate Expected Arrivals (Counterfactual)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C3984"/>
                </a:solidFill>
                <a:latin typeface="Arial Hebrew" pitchFamily="2" charset="-79"/>
                <a:cs typeface="Arial Hebrew" pitchFamily="2" charset="-79"/>
              </a:rPr>
              <a:t>Align data from 2018, 2019, 2022, 2024 to May 2023 weekly calendar and apply piecewise linear </a:t>
            </a:r>
            <a:r>
              <a:rPr lang="en-GB" sz="1600" b="1" dirty="0">
                <a:solidFill>
                  <a:srgbClr val="1C3984"/>
                </a:solidFill>
                <a:latin typeface="Arial Hebrew" pitchFamily="2" charset="-79"/>
                <a:cs typeface="Arial Hebrew" pitchFamily="2" charset="-79"/>
              </a:rPr>
              <a:t>interpolation</a:t>
            </a:r>
            <a:r>
              <a:rPr lang="en-GB" sz="1600" dirty="0">
                <a:solidFill>
                  <a:srgbClr val="1C3984"/>
                </a:solidFill>
                <a:latin typeface="Arial Hebrew" pitchFamily="2" charset="-79"/>
                <a:cs typeface="Arial Hebrew" pitchFamily="2" charset="-79"/>
              </a:rPr>
              <a:t> to fill missing years (2020, 2021, 2023)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C3984"/>
                </a:solidFill>
                <a:latin typeface="Arial Hebrew" pitchFamily="2" charset="-79"/>
                <a:cs typeface="Arial Hebrew" pitchFamily="2" charset="-79"/>
              </a:rPr>
              <a:t>Loss in arrivals = Expected arrivals – Actual arrivals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1C3984"/>
                </a:solidFill>
                <a:latin typeface="Arial Hebrew" pitchFamily="2" charset="-79"/>
                <a:cs typeface="Arial Hebrew" pitchFamily="2" charset="-79"/>
              </a:rPr>
              <a:t>Step 2: Estimate Expected Hotel Revenue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C3984"/>
                </a:solidFill>
                <a:latin typeface="Arial Hebrew" pitchFamily="2" charset="-79"/>
                <a:cs typeface="Arial Hebrew" pitchFamily="2" charset="-79"/>
              </a:rPr>
              <a:t>Expected revenue = Expected arrivals × Average daily price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C3984"/>
                </a:solidFill>
                <a:latin typeface="Arial Hebrew" pitchFamily="2" charset="-79"/>
                <a:cs typeface="Arial Hebrew" pitchFamily="2" charset="-79"/>
              </a:rPr>
              <a:t>Actual revenue = Actual arrivals × Average daily price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C3984"/>
                </a:solidFill>
                <a:latin typeface="Arial Hebrew" pitchFamily="2" charset="-79"/>
                <a:cs typeface="Arial Hebrew" pitchFamily="2" charset="-79"/>
              </a:rPr>
              <a:t>Loss in revenue = Expected revenue – Actual revenue</a:t>
            </a:r>
          </a:p>
          <a:p>
            <a:endParaRPr lang="en-GB" dirty="0">
              <a:solidFill>
                <a:srgbClr val="0F1B39"/>
              </a:solidFill>
              <a:latin typeface="Arial Hebrew" pitchFamily="2" charset="-79"/>
              <a:cs typeface="Arial Hebrew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0617728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BBE76DB-927C-B94E-82CF-85C77CAB1155}"/>
              </a:ext>
            </a:extLst>
          </p:cNvPr>
          <p:cNvSpPr/>
          <p:nvPr/>
        </p:nvSpPr>
        <p:spPr>
          <a:xfrm>
            <a:off x="-266700" y="-254000"/>
            <a:ext cx="12776200" cy="1952171"/>
          </a:xfrm>
          <a:prstGeom prst="roundRect">
            <a:avLst/>
          </a:prstGeom>
          <a:solidFill>
            <a:srgbClr val="5B0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A07339A-E8AF-0243-9550-0D1991240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229846"/>
            <a:ext cx="10123715" cy="1325563"/>
          </a:xfrm>
        </p:spPr>
        <p:txBody>
          <a:bodyPr/>
          <a:lstStyle/>
          <a:p>
            <a:r>
              <a:rPr lang="en-IT" dirty="0">
                <a:solidFill>
                  <a:schemeClr val="bg1"/>
                </a:solidFill>
                <a:latin typeface="Impact" panose="020B0806030902050204" pitchFamily="34" charset="0"/>
              </a:rPr>
              <a:t>Table of Content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606A228-3189-DD42-9EB6-F221EE164E66}"/>
              </a:ext>
            </a:extLst>
          </p:cNvPr>
          <p:cNvSpPr/>
          <p:nvPr/>
        </p:nvSpPr>
        <p:spPr>
          <a:xfrm>
            <a:off x="838200" y="1926772"/>
            <a:ext cx="10515600" cy="4506686"/>
          </a:xfrm>
          <a:prstGeom prst="round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46EF5C-5A73-7544-9228-02BBFA02F6F2}"/>
              </a:ext>
            </a:extLst>
          </p:cNvPr>
          <p:cNvSpPr txBox="1"/>
          <p:nvPr/>
        </p:nvSpPr>
        <p:spPr>
          <a:xfrm>
            <a:off x="1415142" y="2536371"/>
            <a:ext cx="93617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T" sz="2400" dirty="0">
                <a:solidFill>
                  <a:srgbClr val="5B0806"/>
                </a:solidFill>
                <a:latin typeface="Century" panose="02040604050505020304" pitchFamily="18" charset="0"/>
              </a:rPr>
              <a:t>Introduction</a:t>
            </a:r>
          </a:p>
          <a:p>
            <a:pPr marL="342900" indent="-342900">
              <a:buFont typeface="+mj-lt"/>
              <a:buAutoNum type="arabicPeriod"/>
            </a:pPr>
            <a:endParaRPr lang="en-IT" sz="2400" dirty="0">
              <a:solidFill>
                <a:srgbClr val="5B0806"/>
              </a:solidFill>
              <a:latin typeface="Century" panose="020406040505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IT" sz="2400" dirty="0">
                <a:solidFill>
                  <a:srgbClr val="5B0806"/>
                </a:solidFill>
                <a:latin typeface="Century" panose="02040604050505020304" pitchFamily="18" charset="0"/>
              </a:rPr>
              <a:t>Measuring and forecasting the impacts of climate change and business cycle on tourism dynamics</a:t>
            </a:r>
          </a:p>
          <a:p>
            <a:pPr marL="342900" indent="-342900">
              <a:buFont typeface="+mj-lt"/>
              <a:buAutoNum type="arabicPeriod"/>
            </a:pPr>
            <a:endParaRPr lang="en-IT" sz="2400" dirty="0">
              <a:solidFill>
                <a:srgbClr val="5B0806"/>
              </a:solidFill>
              <a:latin typeface="Century" panose="020406040505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IT" sz="2400" dirty="0">
                <a:solidFill>
                  <a:srgbClr val="5B0806"/>
                </a:solidFill>
                <a:latin typeface="Century" panose="02040604050505020304" pitchFamily="18" charset="0"/>
              </a:rPr>
              <a:t>Effects of extreme weather events on tourism dynamics: May 2023 floods in Emilia-Romagna and future probabilities</a:t>
            </a:r>
          </a:p>
          <a:p>
            <a:pPr marL="342900" indent="-342900">
              <a:buFont typeface="+mj-lt"/>
              <a:buAutoNum type="arabicPeriod"/>
            </a:pPr>
            <a:endParaRPr lang="en-IT" sz="2400" dirty="0">
              <a:solidFill>
                <a:srgbClr val="5B0806"/>
              </a:solidFill>
              <a:latin typeface="Century" panose="020406040505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IT" sz="2400" dirty="0">
                <a:solidFill>
                  <a:srgbClr val="5B0806"/>
                </a:solidFill>
                <a:latin typeface="Century" panose="02040604050505020304" pitchFamily="18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591444908"/>
      </p:ext>
    </p:extLst>
  </p:cSld>
  <p:clrMapOvr>
    <a:masterClrMapping/>
  </p:clrMapOvr>
  <p:transition spd="slow">
    <p:push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C6DF110-A197-4949-8989-4B062C1A72E1}"/>
              </a:ext>
            </a:extLst>
          </p:cNvPr>
          <p:cNvSpPr/>
          <p:nvPr/>
        </p:nvSpPr>
        <p:spPr>
          <a:xfrm>
            <a:off x="-356020" y="5677659"/>
            <a:ext cx="14173200" cy="1795719"/>
          </a:xfrm>
          <a:prstGeom prst="roundRect">
            <a:avLst/>
          </a:prstGeom>
          <a:solidFill>
            <a:srgbClr val="0F1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10165F12-AA9D-824E-9BC1-417357380004}"/>
              </a:ext>
            </a:extLst>
          </p:cNvPr>
          <p:cNvSpPr txBox="1">
            <a:spLocks/>
          </p:cNvSpPr>
          <p:nvPr/>
        </p:nvSpPr>
        <p:spPr>
          <a:xfrm>
            <a:off x="533398" y="5949981"/>
            <a:ext cx="9938658" cy="12510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T" dirty="0">
                <a:solidFill>
                  <a:schemeClr val="bg1"/>
                </a:solidFill>
                <a:latin typeface="Impact" panose="020B0806030902050204" pitchFamily="34" charset="0"/>
              </a:rPr>
              <a:t>Results – Estimated Losses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F39DEEF-A761-494F-91CB-67D244D1CFED}"/>
              </a:ext>
            </a:extLst>
          </p:cNvPr>
          <p:cNvSpPr/>
          <p:nvPr/>
        </p:nvSpPr>
        <p:spPr>
          <a:xfrm>
            <a:off x="169844" y="5000866"/>
            <a:ext cx="5252358" cy="511628"/>
          </a:xfrm>
          <a:prstGeom prst="roundRect">
            <a:avLst/>
          </a:prstGeom>
          <a:noFill/>
          <a:ln w="57150">
            <a:solidFill>
              <a:srgbClr val="0F1B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B389D8-E67C-E94F-AB07-CCB720465AA7}"/>
              </a:ext>
            </a:extLst>
          </p:cNvPr>
          <p:cNvSpPr txBox="1"/>
          <p:nvPr/>
        </p:nvSpPr>
        <p:spPr>
          <a:xfrm>
            <a:off x="169843" y="5061537"/>
            <a:ext cx="52523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The observed and expected tourist arrivals in Rimini, Forlì-Cesena, and Ravenna in May 2023. The y-axis indicates the number of arrivals, and the x-axis shows the dates from May 1 to 31.</a:t>
            </a:r>
            <a:endParaRPr lang="en-IT" sz="10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88D278-0908-864E-898E-C5845C590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193" y="75529"/>
            <a:ext cx="2715590" cy="15134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28C5F8-8BA6-C741-86C8-12334FA8D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193" y="1676545"/>
            <a:ext cx="2715590" cy="16166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E79876-7E40-6046-B6F6-745F879FE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193" y="3380815"/>
            <a:ext cx="2715591" cy="14743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DAE18B-C3F1-284C-BB4C-3879D4A91A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7234" y="1192651"/>
            <a:ext cx="5631124" cy="2584450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6F4D5E6-8060-A248-A863-EEC8E5225AC0}"/>
              </a:ext>
            </a:extLst>
          </p:cNvPr>
          <p:cNvSpPr/>
          <p:nvPr/>
        </p:nvSpPr>
        <p:spPr>
          <a:xfrm>
            <a:off x="5848350" y="5000546"/>
            <a:ext cx="5747657" cy="511628"/>
          </a:xfrm>
          <a:prstGeom prst="roundRect">
            <a:avLst/>
          </a:prstGeom>
          <a:noFill/>
          <a:ln w="57150">
            <a:solidFill>
              <a:srgbClr val="0F1B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BD3D19-13EF-DE4E-8998-EC4C24B625D0}"/>
              </a:ext>
            </a:extLst>
          </p:cNvPr>
          <p:cNvSpPr txBox="1"/>
          <p:nvPr/>
        </p:nvSpPr>
        <p:spPr>
          <a:xfrm>
            <a:off x="6095999" y="5109587"/>
            <a:ext cx="5252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Estimated Losses in Tourist Arrivals and Hotel Revenue for May 2023</a:t>
            </a:r>
            <a:endParaRPr lang="en-IT" sz="1400" dirty="0"/>
          </a:p>
        </p:txBody>
      </p:sp>
    </p:spTree>
    <p:extLst>
      <p:ext uri="{BB962C8B-B14F-4D97-AF65-F5344CB8AC3E}">
        <p14:creationId xmlns:p14="http://schemas.microsoft.com/office/powerpoint/2010/main" val="228336204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C6DF110-A197-4949-8989-4B062C1A72E1}"/>
              </a:ext>
            </a:extLst>
          </p:cNvPr>
          <p:cNvSpPr/>
          <p:nvPr/>
        </p:nvSpPr>
        <p:spPr>
          <a:xfrm>
            <a:off x="-990600" y="-421277"/>
            <a:ext cx="14173200" cy="2299398"/>
          </a:xfrm>
          <a:prstGeom prst="roundRect">
            <a:avLst/>
          </a:prstGeom>
          <a:solidFill>
            <a:srgbClr val="5B0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38011FB0-442D-534D-89A6-34D80F071738}"/>
              </a:ext>
            </a:extLst>
          </p:cNvPr>
          <p:cNvSpPr txBox="1">
            <a:spLocks/>
          </p:cNvSpPr>
          <p:nvPr/>
        </p:nvSpPr>
        <p:spPr>
          <a:xfrm>
            <a:off x="620485" y="861244"/>
            <a:ext cx="9938658" cy="12510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T" dirty="0">
                <a:solidFill>
                  <a:schemeClr val="bg1"/>
                </a:solidFill>
                <a:latin typeface="Impact" panose="020B0806030902050204" pitchFamily="34" charset="0"/>
              </a:rPr>
              <a:t>Results – Probabilities and Ratios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8E807F-B44D-D94C-852E-6C3834849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2299816"/>
            <a:ext cx="3408660" cy="30937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A8DFF3-7CBE-764B-801B-7EE9B42EF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152" y="2299816"/>
            <a:ext cx="3582761" cy="3093721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B159C05-A8C9-294F-86F0-081AB1ABA38A}"/>
              </a:ext>
            </a:extLst>
          </p:cNvPr>
          <p:cNvSpPr/>
          <p:nvPr/>
        </p:nvSpPr>
        <p:spPr>
          <a:xfrm>
            <a:off x="492579" y="5581035"/>
            <a:ext cx="6604907" cy="895965"/>
          </a:xfrm>
          <a:prstGeom prst="roundRect">
            <a:avLst/>
          </a:prstGeom>
          <a:noFill/>
          <a:ln w="57150">
            <a:solidFill>
              <a:srgbClr val="5B0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34B416-4129-A34F-921B-5CEAB36B99BA}"/>
              </a:ext>
            </a:extLst>
          </p:cNvPr>
          <p:cNvSpPr txBox="1"/>
          <p:nvPr/>
        </p:nvSpPr>
        <p:spPr>
          <a:xfrm>
            <a:off x="740227" y="5690076"/>
            <a:ext cx="603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GEV-estimated flood probabilities for different GCM-RCM combinations (blue dots) across different global warming levels and flooding durations. Red indicators summarize the 25th and 75th percentiles, while a red diamond marks the median.</a:t>
            </a:r>
            <a:endParaRPr lang="en-IT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2074D9-3BE6-0746-9EBA-38A4A5AA63CD}"/>
              </a:ext>
            </a:extLst>
          </p:cNvPr>
          <p:cNvSpPr txBox="1"/>
          <p:nvPr/>
        </p:nvSpPr>
        <p:spPr>
          <a:xfrm>
            <a:off x="7866290" y="3160642"/>
            <a:ext cx="4191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Arial Hebrew" pitchFamily="2" charset="-79"/>
                <a:cs typeface="Arial Hebrew" pitchFamily="2" charset="-79"/>
              </a:rPr>
              <a:t>Statistical Significance of Probability Ratios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Arial Hebrew" pitchFamily="2" charset="-79"/>
                <a:cs typeface="Arial Hebrew" pitchFamily="2" charset="-79"/>
              </a:rPr>
              <a:t>Most ratios not statistically significant (confidence intervals include 1)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Arial Hebrew" pitchFamily="2" charset="-79"/>
                <a:cs typeface="Arial Hebrew" pitchFamily="2" charset="-79"/>
              </a:rPr>
              <a:t>Exceptions: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i="1" dirty="0">
                <a:latin typeface="Arial Hebrew" pitchFamily="2" charset="-79"/>
                <a:cs typeface="Arial Hebrew" pitchFamily="2" charset="-79"/>
              </a:rPr>
              <a:t>Emilia</a:t>
            </a:r>
            <a:r>
              <a:rPr lang="en-GB" sz="1600" dirty="0">
                <a:latin typeface="Arial Hebrew" pitchFamily="2" charset="-79"/>
                <a:cs typeface="Arial Hebrew" pitchFamily="2" charset="-79"/>
              </a:rPr>
              <a:t>: 3-day &amp; 7-day at 3°C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i="1" dirty="0">
                <a:latin typeface="Arial Hebrew" pitchFamily="2" charset="-79"/>
                <a:cs typeface="Arial Hebrew" pitchFamily="2" charset="-79"/>
              </a:rPr>
              <a:t>Romagna</a:t>
            </a:r>
            <a:r>
              <a:rPr lang="en-GB" sz="1600" dirty="0">
                <a:latin typeface="Arial Hebrew" pitchFamily="2" charset="-79"/>
                <a:cs typeface="Arial Hebrew" pitchFamily="2" charset="-79"/>
              </a:rPr>
              <a:t>: 1-day &amp; 3-day at 2°C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EE403CB-A4A7-F944-9257-736C7B3F5CF5}"/>
              </a:ext>
            </a:extLst>
          </p:cNvPr>
          <p:cNvSpPr/>
          <p:nvPr/>
        </p:nvSpPr>
        <p:spPr>
          <a:xfrm>
            <a:off x="7866290" y="2754086"/>
            <a:ext cx="4049485" cy="2935990"/>
          </a:xfrm>
          <a:prstGeom prst="round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057230656"/>
      </p:ext>
    </p:extLst>
  </p:cSld>
  <p:clrMapOvr>
    <a:masterClrMapping/>
  </p:clrMapOvr>
  <p:transition spd="slow">
    <p:push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8E9EA68-D4C8-F147-A9CC-584E687B4FEF}"/>
              </a:ext>
            </a:extLst>
          </p:cNvPr>
          <p:cNvSpPr/>
          <p:nvPr/>
        </p:nvSpPr>
        <p:spPr>
          <a:xfrm>
            <a:off x="-1799771" y="5057649"/>
            <a:ext cx="13643428" cy="2439098"/>
          </a:xfrm>
          <a:prstGeom prst="roundRect">
            <a:avLst/>
          </a:prstGeom>
          <a:solidFill>
            <a:srgbClr val="5B0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B62A992F-D9A7-AF48-80A3-466177266C18}"/>
              </a:ext>
            </a:extLst>
          </p:cNvPr>
          <p:cNvSpPr txBox="1">
            <a:spLocks/>
          </p:cNvSpPr>
          <p:nvPr/>
        </p:nvSpPr>
        <p:spPr>
          <a:xfrm>
            <a:off x="8055432" y="5606926"/>
            <a:ext cx="9938658" cy="12510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T" dirty="0">
                <a:solidFill>
                  <a:schemeClr val="bg1"/>
                </a:solidFill>
                <a:latin typeface="Impact" panose="020B0806030902050204" pitchFamily="34" charset="0"/>
              </a:rPr>
              <a:t>Results - LMM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62A3C6-4038-F245-A8AA-888588F3572F}"/>
              </a:ext>
            </a:extLst>
          </p:cNvPr>
          <p:cNvSpPr txBox="1"/>
          <p:nvPr/>
        </p:nvSpPr>
        <p:spPr>
          <a:xfrm>
            <a:off x="6617609" y="1058108"/>
            <a:ext cx="433342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>
                <a:latin typeface="Arial Hebrew" pitchFamily="2" charset="-79"/>
                <a:cs typeface="Arial Hebrew" pitchFamily="2" charset="-79"/>
              </a:rPr>
              <a:t>Key findings</a:t>
            </a:r>
          </a:p>
          <a:p>
            <a:pPr algn="l"/>
            <a:endParaRPr lang="en-GB" dirty="0">
              <a:latin typeface="Arial Hebrew" pitchFamily="2" charset="-79"/>
              <a:cs typeface="Arial Hebrew" pitchFamily="2" charset="-79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Arial Hebrew" pitchFamily="2" charset="-79"/>
                <a:cs typeface="Arial Hebrew" pitchFamily="2" charset="-79"/>
              </a:rPr>
              <a:t>Risk of </a:t>
            </a:r>
            <a:r>
              <a:rPr lang="en-GB" b="1" dirty="0">
                <a:latin typeface="Arial Hebrew" pitchFamily="2" charset="-79"/>
                <a:cs typeface="Arial Hebrew" pitchFamily="2" charset="-79"/>
              </a:rPr>
              <a:t>short, extreme precipitation </a:t>
            </a:r>
            <a:r>
              <a:rPr lang="en-GB" dirty="0">
                <a:latin typeface="Arial Hebrew" pitchFamily="2" charset="-79"/>
                <a:cs typeface="Arial Hebrew" pitchFamily="2" charset="-79"/>
              </a:rPr>
              <a:t>events increases with global warming levels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Arial Hebrew" pitchFamily="2" charset="-79"/>
                <a:cs typeface="Arial Hebrew" pitchFamily="2" charset="-79"/>
              </a:rPr>
              <a:t>Consistent with Mediterranean climate projections: </a:t>
            </a:r>
            <a:r>
              <a:rPr lang="en-GB" b="1" dirty="0">
                <a:latin typeface="Arial Hebrew" pitchFamily="2" charset="-79"/>
                <a:cs typeface="Arial Hebrew" pitchFamily="2" charset="-79"/>
              </a:rPr>
              <a:t>fewer but more intense</a:t>
            </a:r>
            <a:r>
              <a:rPr lang="en-GB" dirty="0">
                <a:latin typeface="Arial Hebrew" pitchFamily="2" charset="-79"/>
                <a:cs typeface="Arial Hebrew" pitchFamily="2" charset="-79"/>
              </a:rPr>
              <a:t> precipitation events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Arial Hebrew" pitchFamily="2" charset="-79"/>
                <a:cs typeface="Arial Hebrew" pitchFamily="2" charset="-79"/>
              </a:rPr>
              <a:t>28-day events do not show statistically significant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F4FC09-1228-FC4B-81CC-49A760C86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66" y="343591"/>
            <a:ext cx="4777775" cy="18003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EBF905-FEB1-AB48-99A9-466A24980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65" y="2143942"/>
            <a:ext cx="4777775" cy="17943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E66791-EC6A-F648-969A-47D9380CB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64" y="3902076"/>
            <a:ext cx="4654404" cy="270605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195BFBD-4621-6242-9500-EA6BCD3B7C6E}"/>
              </a:ext>
            </a:extLst>
          </p:cNvPr>
          <p:cNvSpPr/>
          <p:nvPr/>
        </p:nvSpPr>
        <p:spPr>
          <a:xfrm>
            <a:off x="153434" y="4313482"/>
            <a:ext cx="5788479" cy="368996"/>
          </a:xfrm>
          <a:prstGeom prst="roundRect">
            <a:avLst/>
          </a:prstGeom>
          <a:noFill/>
          <a:ln w="57150">
            <a:solidFill>
              <a:srgbClr val="5B0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2AC307-C130-B94A-8B56-EDB8BB9BF9DA}"/>
              </a:ext>
            </a:extLst>
          </p:cNvPr>
          <p:cNvSpPr txBox="1"/>
          <p:nvPr/>
        </p:nvSpPr>
        <p:spPr>
          <a:xfrm>
            <a:off x="374135" y="4351050"/>
            <a:ext cx="5289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ANOVA Results for Emilia (E) and Romagna (R) with Satterthwaite's Method</a:t>
            </a:r>
            <a:endParaRPr lang="en-IT" sz="1200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72E76A1-C4C2-F247-90C3-3AC61C617DA4}"/>
              </a:ext>
            </a:extLst>
          </p:cNvPr>
          <p:cNvSpPr/>
          <p:nvPr/>
        </p:nvSpPr>
        <p:spPr>
          <a:xfrm>
            <a:off x="6462033" y="912569"/>
            <a:ext cx="4902653" cy="3180459"/>
          </a:xfrm>
          <a:prstGeom prst="round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60896578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773308-1AC3-A142-9042-32B595EDE61C}"/>
              </a:ext>
            </a:extLst>
          </p:cNvPr>
          <p:cNvSpPr/>
          <p:nvPr/>
        </p:nvSpPr>
        <p:spPr>
          <a:xfrm>
            <a:off x="0" y="0"/>
            <a:ext cx="40603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527DF9-0576-8B4E-A6C6-7D8293F05955}"/>
              </a:ext>
            </a:extLst>
          </p:cNvPr>
          <p:cNvSpPr/>
          <p:nvPr/>
        </p:nvSpPr>
        <p:spPr>
          <a:xfrm>
            <a:off x="8131631" y="0"/>
            <a:ext cx="4060371" cy="6858000"/>
          </a:xfrm>
          <a:prstGeom prst="rect">
            <a:avLst/>
          </a:prstGeom>
          <a:solidFill>
            <a:srgbClr val="5B0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26F50D-908F-DC4F-8FF2-6B543196729F}"/>
              </a:ext>
            </a:extLst>
          </p:cNvPr>
          <p:cNvSpPr/>
          <p:nvPr/>
        </p:nvSpPr>
        <p:spPr>
          <a:xfrm>
            <a:off x="4060370" y="0"/>
            <a:ext cx="4071261" cy="6858000"/>
          </a:xfrm>
          <a:prstGeom prst="rect">
            <a:avLst/>
          </a:prstGeom>
          <a:solidFill>
            <a:srgbClr val="0F1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2F7D4A-C8E4-2F43-A677-BD4716C2F940}"/>
              </a:ext>
            </a:extLst>
          </p:cNvPr>
          <p:cNvSpPr txBox="1"/>
          <p:nvPr/>
        </p:nvSpPr>
        <p:spPr>
          <a:xfrm>
            <a:off x="207737" y="5081814"/>
            <a:ext cx="414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5400" dirty="0">
                <a:latin typeface="Impact" panose="020B0806030902050204" pitchFamily="34" charset="0"/>
              </a:rPr>
              <a:t>Conclusion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EDDCF9-5B86-8742-ABAF-718834EAC964}"/>
              </a:ext>
            </a:extLst>
          </p:cNvPr>
          <p:cNvSpPr/>
          <p:nvPr/>
        </p:nvSpPr>
        <p:spPr>
          <a:xfrm>
            <a:off x="4942113" y="293006"/>
            <a:ext cx="2296886" cy="2057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600" b="1" dirty="0">
                <a:solidFill>
                  <a:srgbClr val="0F1B39"/>
                </a:solidFill>
                <a:latin typeface="Arial Hebrew" pitchFamily="2" charset="-79"/>
                <a:cs typeface="Arial Hebrew" pitchFamily="2" charset="-79"/>
              </a:rPr>
              <a:t>Scientific Contributions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8A02AA-CD10-0B4B-A518-2277BFE6E49A}"/>
              </a:ext>
            </a:extLst>
          </p:cNvPr>
          <p:cNvSpPr/>
          <p:nvPr/>
        </p:nvSpPr>
        <p:spPr>
          <a:xfrm>
            <a:off x="9013373" y="293006"/>
            <a:ext cx="2296886" cy="2057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b="1" dirty="0">
                <a:solidFill>
                  <a:srgbClr val="5B0806"/>
                </a:solidFill>
                <a:latin typeface="Arial Hebrew" pitchFamily="2" charset="-79"/>
                <a:cs typeface="Arial Hebrew" pitchFamily="2" charset="-79"/>
              </a:rPr>
              <a:t>Limitations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614DF6-BD4D-144E-99AE-DFE6937E1D10}"/>
              </a:ext>
            </a:extLst>
          </p:cNvPr>
          <p:cNvSpPr txBox="1"/>
          <p:nvPr/>
        </p:nvSpPr>
        <p:spPr>
          <a:xfrm>
            <a:off x="4920800" y="2828835"/>
            <a:ext cx="26143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T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Hebrew" pitchFamily="2" charset="-79"/>
                <a:cs typeface="Arial Hebrew" pitchFamily="2" charset="-79"/>
              </a:rPr>
              <a:t>Scientific evidences on the impacts of climate change and extreme weather events (flood) on tourism dynamics.</a:t>
            </a:r>
          </a:p>
          <a:p>
            <a:pPr algn="just"/>
            <a:endParaRPr lang="en-IT" b="1" dirty="0">
              <a:solidFill>
                <a:schemeClr val="accent1">
                  <a:lumMod val="20000"/>
                  <a:lumOff val="80000"/>
                </a:schemeClr>
              </a:solidFill>
              <a:latin typeface="Arial Hebrew" pitchFamily="2" charset="-79"/>
              <a:cs typeface="Arial Hebrew" pitchFamily="2" charset="-79"/>
            </a:endParaRPr>
          </a:p>
          <a:p>
            <a:pPr algn="just"/>
            <a:r>
              <a:rPr lang="en-IT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Hebrew" pitchFamily="2" charset="-79"/>
                <a:cs typeface="Arial Hebrew" pitchFamily="2" charset="-79"/>
              </a:rPr>
              <a:t>First study engaging directly “raw” climate data from re-analysis and future projections to tourism econometrics models.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022117-4466-AE48-98B2-4F7C620C05B0}"/>
              </a:ext>
            </a:extLst>
          </p:cNvPr>
          <p:cNvSpPr txBox="1"/>
          <p:nvPr/>
        </p:nvSpPr>
        <p:spPr>
          <a:xfrm>
            <a:off x="8728075" y="3680873"/>
            <a:ext cx="2614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T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Hebrew" pitchFamily="2" charset="-79"/>
                <a:cs typeface="Arial Hebrew" pitchFamily="2" charset="-79"/>
              </a:rPr>
              <a:t>Limitations on data: spatiality (climate), time span and availability (economic).</a:t>
            </a:r>
          </a:p>
        </p:txBody>
      </p:sp>
    </p:spTree>
    <p:extLst>
      <p:ext uri="{BB962C8B-B14F-4D97-AF65-F5344CB8AC3E}">
        <p14:creationId xmlns:p14="http://schemas.microsoft.com/office/powerpoint/2010/main" val="572634671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EE6DA9-D96B-E240-9F81-538D7E46BC42}"/>
              </a:ext>
            </a:extLst>
          </p:cNvPr>
          <p:cNvSpPr/>
          <p:nvPr/>
        </p:nvSpPr>
        <p:spPr>
          <a:xfrm>
            <a:off x="0" y="0"/>
            <a:ext cx="6184900" cy="6858000"/>
          </a:xfrm>
          <a:prstGeom prst="rect">
            <a:avLst/>
          </a:prstGeom>
          <a:solidFill>
            <a:srgbClr val="5B0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CF561D-66A0-2849-9FE6-D24BC39D3574}"/>
              </a:ext>
            </a:extLst>
          </p:cNvPr>
          <p:cNvSpPr txBox="1"/>
          <p:nvPr/>
        </p:nvSpPr>
        <p:spPr>
          <a:xfrm>
            <a:off x="317500" y="203200"/>
            <a:ext cx="414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5400" dirty="0">
                <a:solidFill>
                  <a:schemeClr val="bg1"/>
                </a:solidFill>
                <a:latin typeface="Impact" panose="020B0806030902050204" pitchFamily="34" charset="0"/>
              </a:rPr>
              <a:t>Public Policymakers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3AB497-3655-4E49-9787-6949BCBAAB24}"/>
              </a:ext>
            </a:extLst>
          </p:cNvPr>
          <p:cNvSpPr txBox="1"/>
          <p:nvPr/>
        </p:nvSpPr>
        <p:spPr>
          <a:xfrm>
            <a:off x="7926615" y="4820645"/>
            <a:ext cx="414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T" sz="5400" dirty="0">
                <a:latin typeface="Impact" panose="020B0806030902050204" pitchFamily="34" charset="0"/>
              </a:rPr>
              <a:t>Private Businesses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D110B6-9FE3-EC4C-9077-DEBA5246CFA2}"/>
              </a:ext>
            </a:extLst>
          </p:cNvPr>
          <p:cNvSpPr txBox="1"/>
          <p:nvPr/>
        </p:nvSpPr>
        <p:spPr>
          <a:xfrm>
            <a:off x="317500" y="2287518"/>
            <a:ext cx="53866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0" dirty="0">
                <a:solidFill>
                  <a:srgbClr val="F9FAFB"/>
                </a:solidFill>
                <a:effectLst/>
                <a:latin typeface="quote-cjk-patch"/>
              </a:rPr>
              <a:t>Integrate climate projections into planning:</a:t>
            </a:r>
            <a:r>
              <a:rPr lang="en-GB" b="0" i="0" dirty="0">
                <a:solidFill>
                  <a:srgbClr val="F9FAFB"/>
                </a:solidFill>
                <a:effectLst/>
                <a:latin typeface="quote-cjk-patch"/>
              </a:rPr>
              <a:t> Use historical sensitivities and future scenarios to identify long-term risks and opportunities; incorporate flood risk into infrastructure investments </a:t>
            </a:r>
          </a:p>
          <a:p>
            <a:pPr algn="l"/>
            <a:endParaRPr lang="en-GB" b="0" i="0" dirty="0">
              <a:solidFill>
                <a:srgbClr val="F9FAFB"/>
              </a:solidFill>
              <a:effectLst/>
              <a:latin typeface="quote-cjk-patch"/>
            </a:endParaRPr>
          </a:p>
          <a:p>
            <a:pPr algn="l"/>
            <a:r>
              <a:rPr lang="en-GB" b="1" i="0" dirty="0">
                <a:solidFill>
                  <a:srgbClr val="F9FAFB"/>
                </a:solidFill>
                <a:effectLst/>
                <a:latin typeface="quote-cjk-patch"/>
              </a:rPr>
              <a:t>Promote year-round tourism &amp; targeted support:</a:t>
            </a:r>
            <a:r>
              <a:rPr lang="en-GB" b="0" i="0" dirty="0">
                <a:solidFill>
                  <a:srgbClr val="F9FAFB"/>
                </a:solidFill>
                <a:effectLst/>
                <a:latin typeface="quote-cjk-patch"/>
              </a:rPr>
              <a:t> Reduce summer overcrowding by fostering spring and diversified winter offerings; provide proportionally greater disaster recovery support to more vulnerable provinces </a:t>
            </a:r>
          </a:p>
          <a:p>
            <a:pPr algn="l"/>
            <a:endParaRPr lang="en-GB" b="0" i="0" dirty="0">
              <a:solidFill>
                <a:srgbClr val="F9FAFB"/>
              </a:solidFill>
              <a:effectLst/>
              <a:latin typeface="quote-cjk-patch"/>
            </a:endParaRPr>
          </a:p>
          <a:p>
            <a:pPr algn="l"/>
            <a:r>
              <a:rPr lang="en-GB" b="1" i="0" dirty="0">
                <a:solidFill>
                  <a:srgbClr val="F9FAFB"/>
                </a:solidFill>
                <a:effectLst/>
                <a:latin typeface="quote-cjk-patch"/>
              </a:rPr>
              <a:t>Establish financial mechanisms:</a:t>
            </a:r>
            <a:r>
              <a:rPr lang="en-GB" b="0" i="0" dirty="0">
                <a:solidFill>
                  <a:srgbClr val="F9FAFB"/>
                </a:solidFill>
                <a:effectLst/>
                <a:latin typeface="quote-cjk-patch"/>
              </a:rPr>
              <a:t> Create reserve funds ("rainy-day funds") for post-disaster recovery; use fiscal incentives (tax credits) for climate adaptation investments (energy efficiency, infrastructure resilience)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5D01FB-D88F-0746-9CC2-34C228F4B837}"/>
              </a:ext>
            </a:extLst>
          </p:cNvPr>
          <p:cNvSpPr txBox="1"/>
          <p:nvPr/>
        </p:nvSpPr>
        <p:spPr>
          <a:xfrm>
            <a:off x="6694715" y="283029"/>
            <a:ext cx="53721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Diversify products &amp; business models</a:t>
            </a:r>
            <a:r>
              <a:rPr lang="en-GB" dirty="0"/>
              <a:t>: Evolve beyond sun-and-sea (summer) and snow-based (winter) offerings; capture growing spring demand; invest in non-snow winter products (cultural, wellness)</a:t>
            </a:r>
          </a:p>
          <a:p>
            <a:pPr algn="r"/>
            <a:endParaRPr lang="en-GB" b="1" dirty="0"/>
          </a:p>
          <a:p>
            <a:pPr algn="r"/>
            <a:r>
              <a:rPr lang="en-GB" b="1" dirty="0"/>
              <a:t>Adopt data-driven operations</a:t>
            </a:r>
            <a:r>
              <a:rPr lang="en-GB" dirty="0"/>
              <a:t>: Integrate weather data into dynamic pricing models to protect revenue during extreme events; use climate projections to inform investment and marketing strategies </a:t>
            </a:r>
          </a:p>
          <a:p>
            <a:pPr algn="r"/>
            <a:endParaRPr lang="en-GB" b="1" dirty="0"/>
          </a:p>
          <a:p>
            <a:pPr algn="r"/>
            <a:r>
              <a:rPr lang="en-GB" b="1" dirty="0"/>
              <a:t>Invest in resilience &amp; continuity</a:t>
            </a:r>
            <a:r>
              <a:rPr lang="en-GB" dirty="0"/>
              <a:t>: Build business continuity plans for flood-prone areas; diversify geographically or seasonally to reduce exposure to single-region extremes; continuously innovate product portfolios as climate shifts seasonal attractiveness</a:t>
            </a:r>
          </a:p>
        </p:txBody>
      </p:sp>
    </p:spTree>
    <p:extLst>
      <p:ext uri="{BB962C8B-B14F-4D97-AF65-F5344CB8AC3E}">
        <p14:creationId xmlns:p14="http://schemas.microsoft.com/office/powerpoint/2010/main" val="2551717857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372A12-B5AA-3F44-B8E5-3ED8AC148AAC}"/>
              </a:ext>
            </a:extLst>
          </p:cNvPr>
          <p:cNvSpPr/>
          <p:nvPr/>
        </p:nvSpPr>
        <p:spPr>
          <a:xfrm>
            <a:off x="9459686" y="-92529"/>
            <a:ext cx="2819400" cy="7043057"/>
          </a:xfrm>
          <a:prstGeom prst="rect">
            <a:avLst/>
          </a:prstGeom>
          <a:solidFill>
            <a:srgbClr val="5B0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2AEAED-72CE-8D47-84F0-C254C3AC1832}"/>
              </a:ext>
            </a:extLst>
          </p:cNvPr>
          <p:cNvSpPr txBox="1"/>
          <p:nvPr/>
        </p:nvSpPr>
        <p:spPr>
          <a:xfrm>
            <a:off x="9633857" y="4296713"/>
            <a:ext cx="2471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800" dirty="0">
                <a:solidFill>
                  <a:schemeClr val="bg1"/>
                </a:solidFill>
                <a:latin typeface="Impact" panose="020B0806030902050204" pitchFamily="34" charset="0"/>
              </a:rPr>
              <a:t>Contributions to SDGs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149A65-8A78-3743-8A54-48350D07A8AE}"/>
              </a:ext>
            </a:extLst>
          </p:cNvPr>
          <p:cNvSpPr txBox="1"/>
          <p:nvPr/>
        </p:nvSpPr>
        <p:spPr>
          <a:xfrm>
            <a:off x="3053443" y="474344"/>
            <a:ext cx="608511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>
                <a:latin typeface="Arial Hebrew" pitchFamily="2" charset="-79"/>
                <a:cs typeface="Arial Hebrew" pitchFamily="2" charset="-79"/>
              </a:rPr>
              <a:t>SDG 13 – Climate Action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Arial Hebrew" pitchFamily="2" charset="-79"/>
                <a:cs typeface="Arial Hebrew" pitchFamily="2" charset="-79"/>
              </a:rPr>
              <a:t>Enhances quantitative understanding of climate change impacts on tourism economy (national to regional levels)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Arial Hebrew" pitchFamily="2" charset="-79"/>
                <a:cs typeface="Arial Hebrew" pitchFamily="2" charset="-79"/>
              </a:rPr>
              <a:t>Translates climate projections into sector-specific risks, providing scientific evidence base for adaptation and mitigation policies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dirty="0">
              <a:latin typeface="Arial Hebrew" pitchFamily="2" charset="-79"/>
              <a:cs typeface="Arial Hebrew" pitchFamily="2" charset="-79"/>
            </a:endParaRPr>
          </a:p>
          <a:p>
            <a:pPr algn="l"/>
            <a:r>
              <a:rPr lang="en-GB" b="1" dirty="0">
                <a:latin typeface="Arial Hebrew" pitchFamily="2" charset="-79"/>
                <a:cs typeface="Arial Hebrew" pitchFamily="2" charset="-79"/>
              </a:rPr>
              <a:t>SDG 8 – Decent Work and Economic Growth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Arial Hebrew" pitchFamily="2" charset="-79"/>
                <a:cs typeface="Arial Hebrew" pitchFamily="2" charset="-79"/>
              </a:rPr>
              <a:t>Reveals projected shifts in tourism business cycle under future climate scenarios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Arial Hebrew" pitchFamily="2" charset="-79"/>
                <a:cs typeface="Arial Hebrew" pitchFamily="2" charset="-79"/>
              </a:rPr>
              <a:t>Identifies sub-regional vulnerabilities (e.g., Ravenna, Forlì-Cesena) to inform sustainable economic growth strategies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Arial Hebrew" pitchFamily="2" charset="-79"/>
                <a:cs typeface="Arial Hebrew" pitchFamily="2" charset="-79"/>
              </a:rPr>
              <a:t>Leverages seasonal demand redistribution to foster stable tourism development and address seasonal employment challenges</a:t>
            </a:r>
          </a:p>
          <a:p>
            <a:pPr algn="l"/>
            <a:endParaRPr lang="en-GB" dirty="0">
              <a:latin typeface="Arial Hebrew" pitchFamily="2" charset="-79"/>
              <a:cs typeface="Arial Hebrew" pitchFamily="2" charset="-79"/>
            </a:endParaRPr>
          </a:p>
          <a:p>
            <a:pPr algn="l"/>
            <a:r>
              <a:rPr lang="en-GB" b="1" dirty="0">
                <a:latin typeface="Arial Hebrew" pitchFamily="2" charset="-79"/>
                <a:cs typeface="Arial Hebrew" pitchFamily="2" charset="-79"/>
              </a:rPr>
              <a:t>Enabling Mechanisms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Arial Hebrew" pitchFamily="2" charset="-79"/>
                <a:cs typeface="Arial Hebrew" pitchFamily="2" charset="-79"/>
              </a:rPr>
              <a:t>Public governance: Implement financial safety nets (e.g., reserve funds) for vulnerable sub-regions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latin typeface="Arial Hebrew" pitchFamily="2" charset="-79"/>
                <a:cs typeface="Arial Hebrew" pitchFamily="2" charset="-79"/>
              </a:rPr>
              <a:t>Private sector: Adopt dynamic pricing strategies to protect revenue and build resilience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6ECBDB-4721-6B4D-8BA9-B60306FC9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57" y="777743"/>
            <a:ext cx="1422400" cy="1422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0C6106-3210-A74E-8F24-4A64541C1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57" y="2965772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42901"/>
      </p:ext>
    </p:extLst>
  </p:cSld>
  <p:clrMapOvr>
    <a:masterClrMapping/>
  </p:clrMapOvr>
  <p:transition spd="slow">
    <p:push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EE6DA9-D96B-E240-9F81-538D7E46BC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0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40AA5B-CD69-4B49-9D50-BF2E42B80DA5}"/>
              </a:ext>
            </a:extLst>
          </p:cNvPr>
          <p:cNvSpPr txBox="1"/>
          <p:nvPr/>
        </p:nvSpPr>
        <p:spPr>
          <a:xfrm>
            <a:off x="3133272" y="2847370"/>
            <a:ext cx="57385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sz="9600" dirty="0">
                <a:solidFill>
                  <a:schemeClr val="bg1"/>
                </a:solidFill>
                <a:latin typeface="Impact" panose="020B0806030902050204" pitchFamily="34" charset="0"/>
              </a:rPr>
              <a:t>THANK YOU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643951730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F7F188-D1FF-F147-878C-129CB20F63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0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9900" dirty="0">
                <a:latin typeface="Impact" panose="020B0806030902050204" pitchFamily="34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796374808"/>
      </p:ext>
    </p:extLst>
  </p:cSld>
  <p:clrMapOvr>
    <a:masterClrMapping/>
  </p:clrMapOvr>
  <p:transition spd="slow">
    <p:push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05BBB9-216B-9F44-8358-D048FC6FBA99}"/>
              </a:ext>
            </a:extLst>
          </p:cNvPr>
          <p:cNvSpPr/>
          <p:nvPr/>
        </p:nvSpPr>
        <p:spPr>
          <a:xfrm>
            <a:off x="0" y="0"/>
            <a:ext cx="5072743" cy="6858000"/>
          </a:xfrm>
          <a:prstGeom prst="rect">
            <a:avLst/>
          </a:prstGeom>
          <a:solidFill>
            <a:srgbClr val="5B0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C4DB827-5454-C643-A1ED-2E9A397ACB30}"/>
              </a:ext>
            </a:extLst>
          </p:cNvPr>
          <p:cNvSpPr/>
          <p:nvPr/>
        </p:nvSpPr>
        <p:spPr>
          <a:xfrm>
            <a:off x="5312228" y="413657"/>
            <a:ext cx="6585858" cy="6019801"/>
          </a:xfrm>
          <a:prstGeom prst="round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050185-32A8-7343-AD7A-5B3E64049268}"/>
              </a:ext>
            </a:extLst>
          </p:cNvPr>
          <p:cNvSpPr txBox="1"/>
          <p:nvPr/>
        </p:nvSpPr>
        <p:spPr>
          <a:xfrm>
            <a:off x="293914" y="4140200"/>
            <a:ext cx="414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5400" dirty="0">
                <a:solidFill>
                  <a:schemeClr val="bg1"/>
                </a:solidFill>
                <a:latin typeface="Impact" panose="020B0806030902050204" pitchFamily="34" charset="0"/>
              </a:rPr>
              <a:t>State-of-Art and the gaps to be filled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1302DE-FDA6-8149-A91C-528FAAF32095}"/>
              </a:ext>
            </a:extLst>
          </p:cNvPr>
          <p:cNvSpPr txBox="1"/>
          <p:nvPr/>
        </p:nvSpPr>
        <p:spPr>
          <a:xfrm>
            <a:off x="6413500" y="1161399"/>
            <a:ext cx="53467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T" dirty="0">
              <a:solidFill>
                <a:srgbClr val="5B0806"/>
              </a:solidFill>
              <a:latin typeface="Century" panose="02040604050505020304" pitchFamily="18" charset="0"/>
            </a:endParaRPr>
          </a:p>
          <a:p>
            <a:r>
              <a:rPr lang="en-IT" sz="1600" dirty="0">
                <a:solidFill>
                  <a:srgbClr val="5B0806"/>
                </a:solidFill>
                <a:latin typeface="Century" panose="02040604050505020304" pitchFamily="18" charset="0"/>
              </a:rPr>
              <a:t>Tourism is </a:t>
            </a:r>
            <a:r>
              <a:rPr lang="en-IT" sz="1600" b="1" dirty="0">
                <a:solidFill>
                  <a:srgbClr val="5B0806"/>
                </a:solidFill>
                <a:latin typeface="Century" panose="02040604050505020304" pitchFamily="18" charset="0"/>
              </a:rPr>
              <a:t>economic backbone</a:t>
            </a:r>
            <a:r>
              <a:rPr lang="en-IT" sz="1600" dirty="0">
                <a:solidFill>
                  <a:srgbClr val="5B0806"/>
                </a:solidFill>
                <a:latin typeface="Century" panose="02040604050505020304" pitchFamily="18" charset="0"/>
              </a:rPr>
              <a:t>: </a:t>
            </a:r>
            <a:r>
              <a:rPr lang="en-I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with</a:t>
            </a:r>
            <a:r>
              <a:rPr lang="en-IT" sz="1600" dirty="0">
                <a:solidFill>
                  <a:srgbClr val="5B0806"/>
                </a:solidFill>
                <a:latin typeface="Century" panose="02040604050505020304" pitchFamily="18" charset="0"/>
              </a:rPr>
              <a:t> </a:t>
            </a:r>
            <a:r>
              <a:rPr lang="en-GB" sz="1600" dirty="0">
                <a:solidFill>
                  <a:schemeClr val="tx2">
                    <a:lumMod val="10000"/>
                  </a:schemeClr>
                </a:solidFill>
                <a:latin typeface="Century" panose="02040604050505020304" pitchFamily="18" charset="0"/>
              </a:rPr>
              <a:t>&gt;10% of GDP contribution and supports millions of jobs (UNWTO, 2019; WTTC, 2024, 2025) and Key source of public revenue through tourist taxes and related industries (</a:t>
            </a:r>
            <a:r>
              <a:rPr lang="en-GB" sz="1600" dirty="0" err="1">
                <a:solidFill>
                  <a:schemeClr val="tx2">
                    <a:lumMod val="10000"/>
                  </a:schemeClr>
                </a:solidFill>
                <a:latin typeface="Century" panose="02040604050505020304" pitchFamily="18" charset="0"/>
              </a:rPr>
              <a:t>Rotaris</a:t>
            </a:r>
            <a:r>
              <a:rPr lang="en-GB" sz="1600" dirty="0">
                <a:solidFill>
                  <a:schemeClr val="tx2">
                    <a:lumMod val="10000"/>
                  </a:schemeClr>
                </a:solidFill>
                <a:latin typeface="Century" panose="02040604050505020304" pitchFamily="18" charset="0"/>
              </a:rPr>
              <a:t> et al., 2019; Cellini &amp; </a:t>
            </a:r>
            <a:r>
              <a:rPr lang="en-GB" sz="1600" dirty="0" err="1">
                <a:solidFill>
                  <a:schemeClr val="tx2">
                    <a:lumMod val="10000"/>
                  </a:schemeClr>
                </a:solidFill>
                <a:latin typeface="Century" panose="02040604050505020304" pitchFamily="18" charset="0"/>
              </a:rPr>
              <a:t>Torrisi</a:t>
            </a:r>
            <a:r>
              <a:rPr lang="en-GB" sz="1600" dirty="0">
                <a:solidFill>
                  <a:schemeClr val="tx2">
                    <a:lumMod val="10000"/>
                  </a:schemeClr>
                </a:solidFill>
                <a:latin typeface="Century" panose="02040604050505020304" pitchFamily="18" charset="0"/>
              </a:rPr>
              <a:t>, 2013)</a:t>
            </a:r>
          </a:p>
          <a:p>
            <a:endParaRPr lang="en-IT" sz="1600" dirty="0">
              <a:solidFill>
                <a:srgbClr val="5B0806"/>
              </a:solidFill>
              <a:latin typeface="Century" panose="02040604050505020304" pitchFamily="18" charset="0"/>
            </a:endParaRPr>
          </a:p>
          <a:p>
            <a:r>
              <a:rPr lang="en-IT" sz="1600" dirty="0">
                <a:solidFill>
                  <a:srgbClr val="5B0806"/>
                </a:solidFill>
                <a:latin typeface="Century" panose="02040604050505020304" pitchFamily="18" charset="0"/>
              </a:rPr>
              <a:t>Tourism industry and </a:t>
            </a:r>
            <a:r>
              <a:rPr lang="en-IT" sz="1600" b="1" dirty="0">
                <a:solidFill>
                  <a:srgbClr val="5B0806"/>
                </a:solidFill>
                <a:latin typeface="Century" panose="02040604050505020304" pitchFamily="18" charset="0"/>
              </a:rPr>
              <a:t>weather-sensitive: </a:t>
            </a:r>
            <a:r>
              <a:rPr lang="en-GB" sz="1600" dirty="0">
                <a:solidFill>
                  <a:schemeClr val="tx2">
                    <a:lumMod val="10000"/>
                  </a:schemeClr>
                </a:solidFill>
                <a:latin typeface="Century" panose="02040604050505020304" pitchFamily="18" charset="0"/>
              </a:rPr>
              <a:t>The Mediterranean is a climate change hotspot (IPCC, 2021) and Threats: Gradual climate shifts (reduced comfort) and extreme events (floods, fires) (</a:t>
            </a:r>
            <a:r>
              <a:rPr lang="en-GB" sz="1600" dirty="0" err="1">
                <a:solidFill>
                  <a:schemeClr val="tx2">
                    <a:lumMod val="10000"/>
                  </a:schemeClr>
                </a:solidFill>
                <a:latin typeface="Century" panose="02040604050505020304" pitchFamily="18" charset="0"/>
              </a:rPr>
              <a:t>Gössling</a:t>
            </a:r>
            <a:r>
              <a:rPr lang="en-GB" sz="1600" dirty="0">
                <a:solidFill>
                  <a:schemeClr val="tx2">
                    <a:lumMod val="10000"/>
                  </a:schemeClr>
                </a:solidFill>
                <a:latin typeface="Century" panose="02040604050505020304" pitchFamily="18" charset="0"/>
              </a:rPr>
              <a:t> &amp; Hall, 2006; </a:t>
            </a:r>
            <a:r>
              <a:rPr lang="en-GB" sz="1600" dirty="0" err="1">
                <a:solidFill>
                  <a:schemeClr val="tx2">
                    <a:lumMod val="10000"/>
                  </a:schemeClr>
                </a:solidFill>
                <a:latin typeface="Century" panose="02040604050505020304" pitchFamily="18" charset="0"/>
              </a:rPr>
              <a:t>Capozzi</a:t>
            </a:r>
            <a:r>
              <a:rPr lang="en-GB" sz="1600" dirty="0">
                <a:solidFill>
                  <a:schemeClr val="tx2">
                    <a:lumMod val="10000"/>
                  </a:schemeClr>
                </a:solidFill>
                <a:latin typeface="Century" panose="02040604050505020304" pitchFamily="18" charset="0"/>
              </a:rPr>
              <a:t> et al., 2025)</a:t>
            </a:r>
          </a:p>
          <a:p>
            <a:endParaRPr lang="en-GB" sz="18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GB" b="1" i="0" dirty="0">
                <a:solidFill>
                  <a:srgbClr val="5B0806"/>
                </a:solidFill>
                <a:effectLst/>
                <a:latin typeface="Century" panose="02040604050505020304" pitchFamily="18" charset="0"/>
              </a:rPr>
              <a:t>Lack</a:t>
            </a:r>
            <a:r>
              <a:rPr lang="en-GB" b="0" i="0" dirty="0">
                <a:solidFill>
                  <a:srgbClr val="5B0806"/>
                </a:solidFill>
                <a:effectLst/>
                <a:latin typeface="Century" panose="02040604050505020304" pitchFamily="18" charset="0"/>
              </a:rPr>
              <a:t> of studies integrating </a:t>
            </a:r>
            <a:r>
              <a:rPr lang="en-GB" b="1" i="0" dirty="0">
                <a:solidFill>
                  <a:srgbClr val="5B0806"/>
                </a:solidFill>
                <a:effectLst/>
                <a:latin typeface="Century" panose="02040604050505020304" pitchFamily="18" charset="0"/>
              </a:rPr>
              <a:t>raw climate data </a:t>
            </a:r>
            <a:r>
              <a:rPr lang="en-GB" b="0" i="0" dirty="0">
                <a:solidFill>
                  <a:srgbClr val="5B0806"/>
                </a:solidFill>
                <a:effectLst/>
                <a:latin typeface="Century" panose="02040604050505020304" pitchFamily="18" charset="0"/>
              </a:rPr>
              <a:t>into econometric models</a:t>
            </a:r>
            <a:r>
              <a:rPr lang="en-IT" dirty="0">
                <a:solidFill>
                  <a:srgbClr val="5B0806"/>
                </a:solidFill>
                <a:latin typeface="Century" panose="02040604050505020304" pitchFamily="18" charset="0"/>
              </a:rPr>
              <a:t>.</a:t>
            </a:r>
          </a:p>
          <a:p>
            <a:endParaRPr lang="en-IT" dirty="0">
              <a:solidFill>
                <a:srgbClr val="5B0806"/>
              </a:solidFill>
              <a:latin typeface="Century" panose="02040604050505020304" pitchFamily="18" charset="0"/>
            </a:endParaRPr>
          </a:p>
          <a:p>
            <a:r>
              <a:rPr lang="en-IT" dirty="0">
                <a:solidFill>
                  <a:srgbClr val="5B0806"/>
                </a:solidFill>
                <a:latin typeface="Century" panose="02040604050505020304" pitchFamily="18" charset="0"/>
              </a:rPr>
              <a:t>Few assessment combining economic losses with </a:t>
            </a:r>
            <a:r>
              <a:rPr lang="en-IT" b="1" dirty="0">
                <a:solidFill>
                  <a:srgbClr val="5B0806"/>
                </a:solidFill>
                <a:latin typeface="Century" panose="02040604050505020304" pitchFamily="18" charset="0"/>
              </a:rPr>
              <a:t>extreme events probabilities</a:t>
            </a:r>
            <a:r>
              <a:rPr lang="en-IT" dirty="0">
                <a:solidFill>
                  <a:srgbClr val="5B0806"/>
                </a:solidFill>
                <a:latin typeface="Century" panose="02040604050505020304" pitchFamily="18" charset="0"/>
              </a:rPr>
              <a:t>. </a:t>
            </a:r>
          </a:p>
          <a:p>
            <a:endParaRPr lang="en-IT" dirty="0"/>
          </a:p>
          <a:p>
            <a:endParaRPr lang="en-IT" dirty="0"/>
          </a:p>
          <a:p>
            <a:endParaRPr lang="en-IT" dirty="0"/>
          </a:p>
        </p:txBody>
      </p:sp>
      <p:pic>
        <p:nvPicPr>
          <p:cNvPr id="7" name="Graphic 6" descr="Fireworks">
            <a:extLst>
              <a:ext uri="{FF2B5EF4-FFF2-40B4-BE49-F238E27FC236}">
                <a16:creationId xmlns:a16="http://schemas.microsoft.com/office/drawing/2014/main" id="{01E8C4A4-3806-7F4C-B0B9-207B58B40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9100" y="1676400"/>
            <a:ext cx="776514" cy="776514"/>
          </a:xfrm>
          <a:prstGeom prst="rect">
            <a:avLst/>
          </a:prstGeom>
        </p:spPr>
      </p:pic>
      <p:pic>
        <p:nvPicPr>
          <p:cNvPr id="9" name="Graphic 8" descr="Sparkler">
            <a:extLst>
              <a:ext uri="{FF2B5EF4-FFF2-40B4-BE49-F238E27FC236}">
                <a16:creationId xmlns:a16="http://schemas.microsoft.com/office/drawing/2014/main" id="{85B90388-C9B9-654F-A659-F67C1DA4C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7244" y="4656347"/>
            <a:ext cx="776514" cy="77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01251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AB628E-C7E2-464F-B646-12489FDD3431}"/>
              </a:ext>
            </a:extLst>
          </p:cNvPr>
          <p:cNvSpPr/>
          <p:nvPr/>
        </p:nvSpPr>
        <p:spPr>
          <a:xfrm>
            <a:off x="7119257" y="0"/>
            <a:ext cx="5072743" cy="6858000"/>
          </a:xfrm>
          <a:prstGeom prst="rect">
            <a:avLst/>
          </a:prstGeom>
          <a:solidFill>
            <a:srgbClr val="0F1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A6D1263-6E13-884C-B5DD-4824356387E0}"/>
              </a:ext>
            </a:extLst>
          </p:cNvPr>
          <p:cNvSpPr/>
          <p:nvPr/>
        </p:nvSpPr>
        <p:spPr>
          <a:xfrm>
            <a:off x="348343" y="500743"/>
            <a:ext cx="6585858" cy="6019801"/>
          </a:xfrm>
          <a:prstGeom prst="round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90DF7-1638-7049-BE2A-82F55C2F4AAD}"/>
              </a:ext>
            </a:extLst>
          </p:cNvPr>
          <p:cNvSpPr txBox="1"/>
          <p:nvPr/>
        </p:nvSpPr>
        <p:spPr>
          <a:xfrm>
            <a:off x="8051800" y="5370286"/>
            <a:ext cx="414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5400" dirty="0">
                <a:solidFill>
                  <a:schemeClr val="bg1"/>
                </a:solidFill>
                <a:latin typeface="Impact" panose="020B0806030902050204" pitchFamily="34" charset="0"/>
              </a:rPr>
              <a:t>Contributions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B74E10-9F00-A049-A505-3A7A458F8EDD}"/>
              </a:ext>
            </a:extLst>
          </p:cNvPr>
          <p:cNvSpPr txBox="1"/>
          <p:nvPr/>
        </p:nvSpPr>
        <p:spPr>
          <a:xfrm>
            <a:off x="901700" y="2079482"/>
            <a:ext cx="48641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T" dirty="0">
                <a:solidFill>
                  <a:srgbClr val="0F1B39"/>
                </a:solidFill>
              </a:rPr>
              <a:t>Bridging the gaps between economic and climate science by using the </a:t>
            </a:r>
            <a:r>
              <a:rPr lang="en-IT" b="1" dirty="0">
                <a:solidFill>
                  <a:srgbClr val="0F1B39"/>
                </a:solidFill>
              </a:rPr>
              <a:t>“raw” climate data </a:t>
            </a:r>
            <a:r>
              <a:rPr lang="en-IT" dirty="0">
                <a:solidFill>
                  <a:srgbClr val="0F1B39"/>
                </a:solidFill>
              </a:rPr>
              <a:t>in building an econometrics model to measure and forecast the impacts of climate change, extreme events and economic factors on tourism flows.</a:t>
            </a:r>
          </a:p>
          <a:p>
            <a:pPr algn="r"/>
            <a:endParaRPr lang="en-IT" dirty="0">
              <a:solidFill>
                <a:srgbClr val="0F1B39"/>
              </a:solidFill>
            </a:endParaRPr>
          </a:p>
          <a:p>
            <a:pPr algn="r"/>
            <a:r>
              <a:rPr lang="en-GB" dirty="0">
                <a:solidFill>
                  <a:srgbClr val="0F1B39"/>
                </a:solidFill>
              </a:rPr>
              <a:t>By </a:t>
            </a:r>
            <a:r>
              <a:rPr lang="en-GB" b="1" dirty="0">
                <a:solidFill>
                  <a:srgbClr val="0F1B39"/>
                </a:solidFill>
              </a:rPr>
              <a:t>quantifying</a:t>
            </a:r>
            <a:r>
              <a:rPr lang="en-GB" dirty="0">
                <a:solidFill>
                  <a:srgbClr val="0F1B39"/>
                </a:solidFill>
              </a:rPr>
              <a:t> the effects of climate dynamics and extreme events, this research provides </a:t>
            </a:r>
            <a:r>
              <a:rPr lang="en-GB" b="1" dirty="0">
                <a:solidFill>
                  <a:srgbClr val="0F1B39"/>
                </a:solidFill>
              </a:rPr>
              <a:t>data-driven evidence</a:t>
            </a:r>
            <a:r>
              <a:rPr lang="en-GB" dirty="0">
                <a:solidFill>
                  <a:srgbClr val="0F1B39"/>
                </a:solidFill>
              </a:rPr>
              <a:t> to inform targeted </a:t>
            </a:r>
            <a:r>
              <a:rPr lang="en-GB" b="1" dirty="0">
                <a:solidFill>
                  <a:srgbClr val="0F1B39"/>
                </a:solidFill>
              </a:rPr>
              <a:t>adaptation</a:t>
            </a:r>
            <a:r>
              <a:rPr lang="en-GB" dirty="0">
                <a:solidFill>
                  <a:srgbClr val="0F1B39"/>
                </a:solidFill>
              </a:rPr>
              <a:t> strategies, highlight the urgency of </a:t>
            </a:r>
            <a:r>
              <a:rPr lang="en-GB" b="1" dirty="0">
                <a:solidFill>
                  <a:srgbClr val="0F1B39"/>
                </a:solidFill>
              </a:rPr>
              <a:t>mitigation</a:t>
            </a:r>
            <a:r>
              <a:rPr lang="en-GB" dirty="0">
                <a:solidFill>
                  <a:srgbClr val="0F1B39"/>
                </a:solidFill>
              </a:rPr>
              <a:t> policies, and enhance the </a:t>
            </a:r>
            <a:r>
              <a:rPr lang="en-GB" b="1" dirty="0">
                <a:solidFill>
                  <a:srgbClr val="0F1B39"/>
                </a:solidFill>
              </a:rPr>
              <a:t>long-term resilience</a:t>
            </a:r>
            <a:r>
              <a:rPr lang="en-GB" dirty="0">
                <a:solidFill>
                  <a:srgbClr val="0F1B39"/>
                </a:solidFill>
              </a:rPr>
              <a:t> of the Italian tourism economy.</a:t>
            </a:r>
            <a:endParaRPr lang="en-IT" dirty="0">
              <a:solidFill>
                <a:srgbClr val="0F1B39"/>
              </a:solidFill>
            </a:endParaRPr>
          </a:p>
        </p:txBody>
      </p:sp>
      <p:pic>
        <p:nvPicPr>
          <p:cNvPr id="10" name="Graphic 9" descr="Thermometer">
            <a:extLst>
              <a:ext uri="{FF2B5EF4-FFF2-40B4-BE49-F238E27FC236}">
                <a16:creationId xmlns:a16="http://schemas.microsoft.com/office/drawing/2014/main" id="{9937B241-F265-C248-B932-1BF8343BC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4705" y="2497960"/>
            <a:ext cx="788904" cy="788904"/>
          </a:xfrm>
          <a:prstGeom prst="rect">
            <a:avLst/>
          </a:prstGeom>
        </p:spPr>
      </p:pic>
      <p:pic>
        <p:nvPicPr>
          <p:cNvPr id="12" name="Graphic 11" descr="Research">
            <a:extLst>
              <a:ext uri="{FF2B5EF4-FFF2-40B4-BE49-F238E27FC236}">
                <a16:creationId xmlns:a16="http://schemas.microsoft.com/office/drawing/2014/main" id="{EB1E6AEE-92D0-CD44-9BBD-6021609C0C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50856" y="4265697"/>
            <a:ext cx="788903" cy="78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03014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773308-1AC3-A142-9042-32B595EDE61C}"/>
              </a:ext>
            </a:extLst>
          </p:cNvPr>
          <p:cNvSpPr/>
          <p:nvPr/>
        </p:nvSpPr>
        <p:spPr>
          <a:xfrm>
            <a:off x="0" y="0"/>
            <a:ext cx="4060371" cy="6858000"/>
          </a:xfrm>
          <a:prstGeom prst="rect">
            <a:avLst/>
          </a:prstGeom>
          <a:solidFill>
            <a:srgbClr val="0F1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527DF9-0576-8B4E-A6C6-7D8293F05955}"/>
              </a:ext>
            </a:extLst>
          </p:cNvPr>
          <p:cNvSpPr/>
          <p:nvPr/>
        </p:nvSpPr>
        <p:spPr>
          <a:xfrm>
            <a:off x="8131631" y="0"/>
            <a:ext cx="4060371" cy="6858000"/>
          </a:xfrm>
          <a:prstGeom prst="rect">
            <a:avLst/>
          </a:prstGeom>
          <a:solidFill>
            <a:srgbClr val="1C3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26F50D-908F-DC4F-8FF2-6B543196729F}"/>
              </a:ext>
            </a:extLst>
          </p:cNvPr>
          <p:cNvSpPr/>
          <p:nvPr/>
        </p:nvSpPr>
        <p:spPr>
          <a:xfrm>
            <a:off x="4060370" y="0"/>
            <a:ext cx="4071261" cy="6858000"/>
          </a:xfrm>
          <a:prstGeom prst="rect">
            <a:avLst/>
          </a:prstGeom>
          <a:solidFill>
            <a:srgbClr val="152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94530CC-FFFF-D146-983E-E5F0498A9398}"/>
              </a:ext>
            </a:extLst>
          </p:cNvPr>
          <p:cNvSpPr/>
          <p:nvPr/>
        </p:nvSpPr>
        <p:spPr>
          <a:xfrm>
            <a:off x="876296" y="870857"/>
            <a:ext cx="2296886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9600" b="1" dirty="0">
                <a:solidFill>
                  <a:srgbClr val="0F1B39"/>
                </a:solidFill>
                <a:latin typeface="ACADEMY ENGRAVED LET PLAIN:1.0" panose="02000000000000000000" pitchFamily="2" charset="0"/>
                <a:cs typeface="Arial Hebrew" pitchFamily="2" charset="-79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917FC9-EEB9-5640-9C3A-D90C45307353}"/>
              </a:ext>
            </a:extLst>
          </p:cNvPr>
          <p:cNvSpPr/>
          <p:nvPr/>
        </p:nvSpPr>
        <p:spPr>
          <a:xfrm>
            <a:off x="4947557" y="870857"/>
            <a:ext cx="2296886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9600" b="1" dirty="0">
                <a:solidFill>
                  <a:srgbClr val="152757"/>
                </a:solidFill>
                <a:latin typeface="ACADEMY ENGRAVED LET PLAIN:1.0" panose="02000000000000000000" pitchFamily="2" charset="0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D83D449-636D-5042-9C2A-96C1D4901AA8}"/>
              </a:ext>
            </a:extLst>
          </p:cNvPr>
          <p:cNvSpPr/>
          <p:nvPr/>
        </p:nvSpPr>
        <p:spPr>
          <a:xfrm>
            <a:off x="9013373" y="870857"/>
            <a:ext cx="2296886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9600" b="1" dirty="0">
                <a:solidFill>
                  <a:srgbClr val="1C3984"/>
                </a:solidFill>
                <a:latin typeface="ACADEMY ENGRAVED LET PLAIN:1.0" panose="02000000000000000000" pitchFamily="2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49C17A-4DC8-D145-80A6-887C22B1BD6C}"/>
              </a:ext>
            </a:extLst>
          </p:cNvPr>
          <p:cNvSpPr txBox="1"/>
          <p:nvPr/>
        </p:nvSpPr>
        <p:spPr>
          <a:xfrm>
            <a:off x="876296" y="3799114"/>
            <a:ext cx="24130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2"/>
                </a:solidFill>
                <a:latin typeface="Arial Hebrew" pitchFamily="2" charset="-79"/>
                <a:cs typeface="Arial Hebrew" pitchFamily="2" charset="-79"/>
              </a:rPr>
              <a:t>Historical analysis: Tourism demand, climate variables &amp; economic factors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BA63D1-C343-9141-9DD6-6D57CDDC83C8}"/>
              </a:ext>
            </a:extLst>
          </p:cNvPr>
          <p:cNvSpPr txBox="1"/>
          <p:nvPr/>
        </p:nvSpPr>
        <p:spPr>
          <a:xfrm>
            <a:off x="8808365" y="3799113"/>
            <a:ext cx="2743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2"/>
                </a:solidFill>
                <a:latin typeface="Arial Hebrew" pitchFamily="2" charset="-79"/>
                <a:cs typeface="Arial Hebrew" pitchFamily="2" charset="-79"/>
              </a:rPr>
              <a:t>Extreme events: 2023 Emilia-Romagna floods impact &amp; future probability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B475EA-23F4-BC48-9236-42F00A26A484}"/>
              </a:ext>
            </a:extLst>
          </p:cNvPr>
          <p:cNvSpPr txBox="1"/>
          <p:nvPr/>
        </p:nvSpPr>
        <p:spPr>
          <a:xfrm>
            <a:off x="4698996" y="3799114"/>
            <a:ext cx="2413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2"/>
                </a:solidFill>
                <a:latin typeface="Arial Hebrew" pitchFamily="2" charset="-79"/>
                <a:cs typeface="Arial Hebrew" pitchFamily="2" charset="-79"/>
              </a:rPr>
              <a:t>Forecasting: Tourism dynamics under future climate scenarios (→2100)</a:t>
            </a:r>
          </a:p>
        </p:txBody>
      </p:sp>
    </p:spTree>
    <p:extLst>
      <p:ext uri="{BB962C8B-B14F-4D97-AF65-F5344CB8AC3E}">
        <p14:creationId xmlns:p14="http://schemas.microsoft.com/office/powerpoint/2010/main" val="503009459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87AA1C-0299-8F40-A8D9-948CBBE845A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1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971FE5-0145-A54F-A13D-07DB9B0F24CD}"/>
              </a:ext>
            </a:extLst>
          </p:cNvPr>
          <p:cNvSpPr txBox="1"/>
          <p:nvPr/>
        </p:nvSpPr>
        <p:spPr>
          <a:xfrm>
            <a:off x="3041650" y="1905506"/>
            <a:ext cx="61087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9600" dirty="0">
                <a:solidFill>
                  <a:schemeClr val="bg1"/>
                </a:solidFill>
                <a:latin typeface="Impact" panose="020B0806030902050204" pitchFamily="34" charset="0"/>
              </a:rPr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673139902"/>
      </p:ext>
    </p:extLst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9D3EC27-5A1B-0045-B961-39B46B3EAA2F}"/>
              </a:ext>
            </a:extLst>
          </p:cNvPr>
          <p:cNvSpPr/>
          <p:nvPr/>
        </p:nvSpPr>
        <p:spPr>
          <a:xfrm>
            <a:off x="-342900" y="-519079"/>
            <a:ext cx="13119100" cy="2216359"/>
          </a:xfrm>
          <a:prstGeom prst="roundRect">
            <a:avLst/>
          </a:prstGeom>
          <a:solidFill>
            <a:srgbClr val="0F1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7BA40348-CD81-5D46-A479-21C9C110EBD3}"/>
              </a:ext>
            </a:extLst>
          </p:cNvPr>
          <p:cNvSpPr txBox="1">
            <a:spLocks/>
          </p:cNvSpPr>
          <p:nvPr/>
        </p:nvSpPr>
        <p:spPr>
          <a:xfrm>
            <a:off x="826409" y="593554"/>
            <a:ext cx="9938658" cy="12510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T" dirty="0">
                <a:solidFill>
                  <a:schemeClr val="bg1"/>
                </a:solidFill>
                <a:latin typeface="Impact" panose="020B0806030902050204" pitchFamily="34" charset="0"/>
              </a:rPr>
              <a:t>Data – General and Economic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1DE80E0-70A2-9641-9159-BBD880E9B9A3}"/>
              </a:ext>
            </a:extLst>
          </p:cNvPr>
          <p:cNvSpPr/>
          <p:nvPr/>
        </p:nvSpPr>
        <p:spPr>
          <a:xfrm>
            <a:off x="838200" y="2024744"/>
            <a:ext cx="10417629" cy="4408714"/>
          </a:xfrm>
          <a:prstGeom prst="round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139FE7-326C-BE4A-A230-7C79DE819BF8}"/>
              </a:ext>
            </a:extLst>
          </p:cNvPr>
          <p:cNvSpPr txBox="1"/>
          <p:nvPr/>
        </p:nvSpPr>
        <p:spPr>
          <a:xfrm>
            <a:off x="973366" y="2351315"/>
            <a:ext cx="9644743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T" b="1" dirty="0">
                <a:solidFill>
                  <a:srgbClr val="0F1B39"/>
                </a:solidFill>
                <a:latin typeface="Century" panose="02040604050505020304" pitchFamily="18" charset="0"/>
              </a:rPr>
              <a:t>Time spanning</a:t>
            </a:r>
            <a:r>
              <a:rPr lang="en-IT" dirty="0">
                <a:solidFill>
                  <a:srgbClr val="0F1B39"/>
                </a:solidFill>
                <a:latin typeface="Century" panose="02040604050505020304" pitchFamily="18" charset="0"/>
              </a:rPr>
              <a:t>: 1990 – 2023 for historical analysis; 2025 – 2100 for future forecasting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T" b="1" dirty="0">
                <a:solidFill>
                  <a:srgbClr val="0F1B39"/>
                </a:solidFill>
                <a:latin typeface="Century" panose="02040604050505020304" pitchFamily="18" charset="0"/>
              </a:rPr>
              <a:t>Variable unit</a:t>
            </a:r>
            <a:r>
              <a:rPr lang="en-IT" dirty="0">
                <a:solidFill>
                  <a:srgbClr val="0F1B39"/>
                </a:solidFill>
                <a:latin typeface="Century" panose="02040604050505020304" pitchFamily="18" charset="0"/>
              </a:rPr>
              <a:t>: monthly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T" b="1" dirty="0">
                <a:solidFill>
                  <a:srgbClr val="0F1B39"/>
                </a:solidFill>
                <a:latin typeface="Century" panose="02040604050505020304" pitchFamily="18" charset="0"/>
              </a:rPr>
              <a:t>Spatially statistical unit</a:t>
            </a:r>
            <a:r>
              <a:rPr lang="en-IT" dirty="0">
                <a:solidFill>
                  <a:srgbClr val="0F1B39"/>
                </a:solidFill>
                <a:latin typeface="Century" panose="02040604050505020304" pitchFamily="18" charset="0"/>
              </a:rPr>
              <a:t>: NUTS2 – 17 excluding Valle d’Aosta, Sicilia and Sardegna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T" dirty="0">
              <a:solidFill>
                <a:srgbClr val="0F1B39"/>
              </a:solidFill>
              <a:latin typeface="Century" panose="020406040505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T" b="1" dirty="0">
                <a:solidFill>
                  <a:srgbClr val="0F1B39"/>
                </a:solidFill>
                <a:latin typeface="Century" panose="02040604050505020304" pitchFamily="18" charset="0"/>
              </a:rPr>
              <a:t>Economic and tourist demand data</a:t>
            </a:r>
            <a:r>
              <a:rPr lang="en-IT" dirty="0">
                <a:solidFill>
                  <a:srgbClr val="0F1B39"/>
                </a:solidFill>
                <a:latin typeface="Century" panose="02040604050505020304" pitchFamily="18" charset="0"/>
              </a:rPr>
              <a:t> (historical):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IT" dirty="0">
                <a:solidFill>
                  <a:srgbClr val="0F1B39"/>
                </a:solidFill>
                <a:latin typeface="Century" panose="02040604050505020304" pitchFamily="18" charset="0"/>
              </a:rPr>
              <a:t>Domestic tourist ovenight stays (ISTAT)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IT" dirty="0">
                <a:solidFill>
                  <a:srgbClr val="0F1B39"/>
                </a:solidFill>
                <a:latin typeface="Century" panose="02040604050505020304" pitchFamily="18" charset="0"/>
              </a:rPr>
              <a:t>GDP (ISTAT)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IT" dirty="0">
                <a:solidFill>
                  <a:srgbClr val="0F1B39"/>
                </a:solidFill>
                <a:latin typeface="Century" panose="02040604050505020304" pitchFamily="18" charset="0"/>
              </a:rPr>
              <a:t>CPI (ISTAT)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IT" dirty="0">
                <a:solidFill>
                  <a:srgbClr val="0F1B39"/>
                </a:solidFill>
                <a:latin typeface="Century" panose="02040604050505020304" pitchFamily="18" charset="0"/>
              </a:rPr>
              <a:t>Exchange rate (US Dollars to Euro)</a:t>
            </a:r>
          </a:p>
          <a:p>
            <a:pPr marL="342900" indent="-342900">
              <a:buFont typeface="+mj-lt"/>
              <a:buAutoNum type="arabicPeriod"/>
            </a:pPr>
            <a:endParaRPr lang="en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37000307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B75E89C-28C6-AF4E-8AEB-B5FD34859030}"/>
              </a:ext>
            </a:extLst>
          </p:cNvPr>
          <p:cNvSpPr/>
          <p:nvPr/>
        </p:nvSpPr>
        <p:spPr>
          <a:xfrm>
            <a:off x="-431800" y="4990402"/>
            <a:ext cx="12890500" cy="2324798"/>
          </a:xfrm>
          <a:prstGeom prst="roundRect">
            <a:avLst/>
          </a:prstGeom>
          <a:solidFill>
            <a:srgbClr val="5B0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1C02A8CF-8F90-DF43-9C6A-32FD979D9760}"/>
              </a:ext>
            </a:extLst>
          </p:cNvPr>
          <p:cNvSpPr txBox="1">
            <a:spLocks/>
          </p:cNvSpPr>
          <p:nvPr/>
        </p:nvSpPr>
        <p:spPr>
          <a:xfrm>
            <a:off x="1328056" y="5731720"/>
            <a:ext cx="9938658" cy="12510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T" dirty="0">
                <a:solidFill>
                  <a:schemeClr val="bg1"/>
                </a:solidFill>
                <a:latin typeface="Impact" panose="020B0806030902050204" pitchFamily="34" charset="0"/>
              </a:rPr>
              <a:t>Data - Climate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92D9860-D969-634B-A5B0-61E7825CEA0E}"/>
              </a:ext>
            </a:extLst>
          </p:cNvPr>
          <p:cNvSpPr/>
          <p:nvPr/>
        </p:nvSpPr>
        <p:spPr>
          <a:xfrm>
            <a:off x="1045029" y="500743"/>
            <a:ext cx="4049485" cy="4212771"/>
          </a:xfrm>
          <a:prstGeom prst="round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11A5C6-8EF6-E044-A048-D6E1BCCD69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0" r="2151"/>
          <a:stretch/>
        </p:blipFill>
        <p:spPr>
          <a:xfrm>
            <a:off x="5758542" y="422788"/>
            <a:ext cx="5388429" cy="349607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3F4F7DC-8257-214D-ADE2-9806B2C3E880}"/>
              </a:ext>
            </a:extLst>
          </p:cNvPr>
          <p:cNvSpPr/>
          <p:nvPr/>
        </p:nvSpPr>
        <p:spPr>
          <a:xfrm>
            <a:off x="5475514" y="4138543"/>
            <a:ext cx="5791200" cy="511628"/>
          </a:xfrm>
          <a:prstGeom prst="roundRect">
            <a:avLst/>
          </a:prstGeom>
          <a:noFill/>
          <a:ln w="57150">
            <a:solidFill>
              <a:srgbClr val="5B0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760048-2236-7740-B090-E9C839AE60A1}"/>
              </a:ext>
            </a:extLst>
          </p:cNvPr>
          <p:cNvSpPr txBox="1"/>
          <p:nvPr/>
        </p:nvSpPr>
        <p:spPr>
          <a:xfrm>
            <a:off x="5631541" y="4209691"/>
            <a:ext cx="5515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400" dirty="0"/>
              <a:t>Four weather regimes composed from daily sea level pressure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9F8062-1140-8F46-8D4C-C6D7BABB9DCB}"/>
              </a:ext>
            </a:extLst>
          </p:cNvPr>
          <p:cNvSpPr txBox="1"/>
          <p:nvPr/>
        </p:nvSpPr>
        <p:spPr>
          <a:xfrm>
            <a:off x="1672771" y="760468"/>
            <a:ext cx="279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T" b="1" dirty="0">
                <a:solidFill>
                  <a:srgbClr val="5B0806"/>
                </a:solidFill>
                <a:latin typeface="Century" panose="02040604050505020304" pitchFamily="18" charset="0"/>
              </a:rPr>
              <a:t>2-meter temperature </a:t>
            </a:r>
          </a:p>
          <a:p>
            <a:pPr marL="342900" indent="-342900">
              <a:buFont typeface="+mj-lt"/>
              <a:buAutoNum type="arabicPeriod"/>
            </a:pPr>
            <a:r>
              <a:rPr lang="en-IT" b="1" dirty="0">
                <a:solidFill>
                  <a:srgbClr val="5B0806"/>
                </a:solidFill>
                <a:latin typeface="Century" panose="02040604050505020304" pitchFamily="18" charset="0"/>
              </a:rPr>
              <a:t>Solar radiation </a:t>
            </a:r>
          </a:p>
          <a:p>
            <a:pPr marL="342900" indent="-342900">
              <a:buFont typeface="+mj-lt"/>
              <a:buAutoNum type="arabicPeriod"/>
            </a:pPr>
            <a:r>
              <a:rPr lang="en-IT" b="1" dirty="0">
                <a:solidFill>
                  <a:srgbClr val="5B0806"/>
                </a:solidFill>
                <a:latin typeface="Century" panose="02040604050505020304" pitchFamily="18" charset="0"/>
              </a:rPr>
              <a:t>Total precipitation </a:t>
            </a:r>
          </a:p>
          <a:p>
            <a:pPr marL="342900" indent="-342900">
              <a:buFont typeface="+mj-lt"/>
              <a:buAutoNum type="arabicPeriod"/>
            </a:pPr>
            <a:r>
              <a:rPr lang="en-IT" dirty="0">
                <a:solidFill>
                  <a:schemeClr val="tx1">
                    <a:lumMod val="50000"/>
                    <a:lumOff val="50000"/>
                  </a:schemeClr>
                </a:solidFill>
                <a:latin typeface="Century" panose="02040604050505020304" pitchFamily="18" charset="0"/>
              </a:rPr>
              <a:t>Extreme events </a:t>
            </a:r>
          </a:p>
          <a:p>
            <a:pPr marL="342900" indent="-342900">
              <a:buFont typeface="+mj-lt"/>
              <a:buAutoNum type="arabicPeriod"/>
            </a:pPr>
            <a:r>
              <a:rPr lang="en-IT" b="1" dirty="0">
                <a:solidFill>
                  <a:srgbClr val="5B0806"/>
                </a:solidFill>
                <a:latin typeface="Century" panose="02040604050505020304" pitchFamily="18" charset="0"/>
              </a:rPr>
              <a:t>“Nice” variable </a:t>
            </a:r>
          </a:p>
          <a:p>
            <a:pPr marL="342900" indent="-342900">
              <a:buFont typeface="+mj-lt"/>
              <a:buAutoNum type="arabicPeriod"/>
            </a:pPr>
            <a:r>
              <a:rPr lang="en-IT" dirty="0">
                <a:solidFill>
                  <a:schemeClr val="tx1">
                    <a:lumMod val="50000"/>
                    <a:lumOff val="50000"/>
                  </a:schemeClr>
                </a:solidFill>
                <a:latin typeface="Century" panose="02040604050505020304" pitchFamily="18" charset="0"/>
              </a:rPr>
              <a:t>Weather regimes from sea level pressure </a:t>
            </a:r>
          </a:p>
          <a:p>
            <a:endParaRPr lang="en-IT" dirty="0">
              <a:solidFill>
                <a:schemeClr val="tx1">
                  <a:lumMod val="50000"/>
                  <a:lumOff val="50000"/>
                </a:schemeClr>
              </a:solidFill>
              <a:latin typeface="Century" panose="02040604050505020304" pitchFamily="18" charset="0"/>
            </a:endParaRPr>
          </a:p>
          <a:p>
            <a:r>
              <a:rPr lang="en-IT" i="1" dirty="0">
                <a:solidFill>
                  <a:srgbClr val="5B0806"/>
                </a:solidFill>
                <a:latin typeface="Century" panose="02040604050505020304" pitchFamily="18" charset="0"/>
              </a:rPr>
              <a:t>Data sources: </a:t>
            </a:r>
            <a:r>
              <a:rPr lang="en-IT" b="1" i="1" dirty="0">
                <a:solidFill>
                  <a:srgbClr val="5B0806"/>
                </a:solidFill>
                <a:latin typeface="Century" panose="02040604050505020304" pitchFamily="18" charset="0"/>
              </a:rPr>
              <a:t>ERA-5</a:t>
            </a:r>
            <a:r>
              <a:rPr lang="en-IT" i="1" dirty="0">
                <a:solidFill>
                  <a:srgbClr val="5B0806"/>
                </a:solidFill>
                <a:latin typeface="Century" panose="02040604050505020304" pitchFamily="18" charset="0"/>
              </a:rPr>
              <a:t> (historical) and </a:t>
            </a:r>
            <a:r>
              <a:rPr lang="en-IT" b="1" i="1" dirty="0">
                <a:solidFill>
                  <a:srgbClr val="5B0806"/>
                </a:solidFill>
                <a:latin typeface="Century" panose="02040604050505020304" pitchFamily="18" charset="0"/>
              </a:rPr>
              <a:t>EURO-CORDEX</a:t>
            </a:r>
            <a:r>
              <a:rPr lang="en-IT" i="1" dirty="0">
                <a:solidFill>
                  <a:srgbClr val="5B0806"/>
                </a:solidFill>
                <a:latin typeface="Century" panose="02040604050505020304" pitchFamily="18" charset="0"/>
              </a:rPr>
              <a:t> (RCP 4.5 and 8.5)</a:t>
            </a:r>
          </a:p>
        </p:txBody>
      </p:sp>
    </p:spTree>
    <p:extLst>
      <p:ext uri="{BB962C8B-B14F-4D97-AF65-F5344CB8AC3E}">
        <p14:creationId xmlns:p14="http://schemas.microsoft.com/office/powerpoint/2010/main" val="310421799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1871</Words>
  <Application>Microsoft Macintosh PowerPoint</Application>
  <PresentationFormat>Widescreen</PresentationFormat>
  <Paragraphs>187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ACADEMY ENGRAVED LET PLAIN:1.0</vt:lpstr>
      <vt:lpstr>Arial</vt:lpstr>
      <vt:lpstr>Arial Hebrew</vt:lpstr>
      <vt:lpstr>Calibri</vt:lpstr>
      <vt:lpstr>Calibri Light</vt:lpstr>
      <vt:lpstr>Century</vt:lpstr>
      <vt:lpstr>Impact</vt:lpstr>
      <vt:lpstr>quote-cjk-patch</vt:lpstr>
      <vt:lpstr>Times New Roman</vt:lpstr>
      <vt:lpstr>Office Theme</vt:lpstr>
      <vt:lpstr>PowerPoint Presentation</vt:lpstr>
      <vt:lpstr>Table of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Thanh Thanh Duong - nguyenthanh.duong@studio.unibo.it</dc:creator>
  <cp:lastModifiedBy>Nguyen Thanh Thanh Duong - nguyenthanh.duong@studio.unibo.it</cp:lastModifiedBy>
  <cp:revision>34</cp:revision>
  <dcterms:created xsi:type="dcterms:W3CDTF">2024-06-12T04:23:52Z</dcterms:created>
  <dcterms:modified xsi:type="dcterms:W3CDTF">2026-04-02T13:34:30Z</dcterms:modified>
</cp:coreProperties>
</file>